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076138181" r:id="rId2"/>
    <p:sldId id="1684" r:id="rId3"/>
    <p:sldId id="2147479969" r:id="rId4"/>
    <p:sldId id="2147480003" r:id="rId5"/>
    <p:sldId id="2147480004" r:id="rId6"/>
    <p:sldId id="2147479921" r:id="rId7"/>
    <p:sldId id="2147480005" r:id="rId8"/>
    <p:sldId id="2147480007" r:id="rId9"/>
    <p:sldId id="2147480008" r:id="rId10"/>
    <p:sldId id="2147480009" r:id="rId11"/>
    <p:sldId id="2147480010" r:id="rId12"/>
    <p:sldId id="2147480096" r:id="rId13"/>
    <p:sldId id="2147480097" r:id="rId14"/>
    <p:sldId id="2147480098" r:id="rId15"/>
    <p:sldId id="2147479842" r:id="rId16"/>
    <p:sldId id="2147480100" r:id="rId17"/>
    <p:sldId id="2147480140" r:id="rId18"/>
    <p:sldId id="2147480125" r:id="rId19"/>
    <p:sldId id="2147480126" r:id="rId20"/>
    <p:sldId id="2147480129" r:id="rId21"/>
    <p:sldId id="2147480139" r:id="rId22"/>
    <p:sldId id="2147480141" r:id="rId23"/>
    <p:sldId id="2147479655" r:id="rId24"/>
    <p:sldId id="2147480002" r:id="rId25"/>
    <p:sldId id="2147479894" r:id="rId26"/>
    <p:sldId id="2147480142" r:id="rId27"/>
    <p:sldId id="2147480143" r:id="rId28"/>
    <p:sldId id="214747983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CFF"/>
    <a:srgbClr val="F6F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A246A-D10B-1543-B0B9-086D457721DB}" v="96" dt="2025-05-02T17:09:09.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7" autoAdjust="0"/>
    <p:restoredTop sz="70242"/>
  </p:normalViewPr>
  <p:slideViewPr>
    <p:cSldViewPr snapToGrid="0">
      <p:cViewPr varScale="1">
        <p:scale>
          <a:sx n="68" d="100"/>
          <a:sy n="68" d="100"/>
        </p:scale>
        <p:origin x="6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C7CFD-E308-1F4F-AFC0-E34BEA7655E4}"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D9396-D362-8743-9C45-A630700C3C6A}" type="slidenum">
              <a:rPr lang="en-US" smtClean="0"/>
              <a:t>‹#›</a:t>
            </a:fld>
            <a:endParaRPr lang="en-US"/>
          </a:p>
        </p:txBody>
      </p:sp>
    </p:spTree>
    <p:extLst>
      <p:ext uri="{BB962C8B-B14F-4D97-AF65-F5344CB8AC3E}">
        <p14:creationId xmlns:p14="http://schemas.microsoft.com/office/powerpoint/2010/main" val="347993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maintain-secure-repository-github/5-summary" TargetMode="External"/><Relationship Id="rId3" Type="http://schemas.openxmlformats.org/officeDocument/2006/relationships/hyperlink" Target="https://learn.microsoft.com/en-us/training/modules/maintain-secure-repository-github/1-introduction" TargetMode="External"/><Relationship Id="rId7" Type="http://schemas.openxmlformats.org/officeDocument/2006/relationships/hyperlink" Target="https://learn.microsoft.com/en-us/training/modules/maintain-secure-repository-github/4-knowledge-check"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maintain-secure-repository-github/3-security-strategy-essentials" TargetMode="External"/><Relationship Id="rId5" Type="http://schemas.openxmlformats.org/officeDocument/2006/relationships/hyperlink" Target="https://learn.microsoft.com/en-us/training/modules/maintain-secure-repository-github/3-security-automation" TargetMode="External"/><Relationship Id="rId4" Type="http://schemas.openxmlformats.org/officeDocument/2006/relationships/hyperlink" Target="https://learn.microsoft.com/en-us/training/modules/maintain-secure-repository-github/2-how-to-maintain-secure-reposito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a:t>
            </a:r>
            <a:r>
              <a:rPr lang="en-US" dirty="0" err="1"/>
              <a:t>github</a:t>
            </a:r>
            <a:r>
              <a:rPr lang="en-US" dirty="0"/>
              <a:t>-administration-products/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highlight>
                  <a:srgbClr val="FFFFFF"/>
                </a:highlight>
                <a:latin typeface="Segoe UI" panose="020B0502040204020203" pitchFamily="34" charset="0"/>
              </a:rPr>
              <a:t>Next, we explore some of these features and learn ways to distribute security and operational responsibilities across all phases of the software-development lifecycle.</a:t>
            </a:r>
          </a:p>
          <a:p>
            <a:br>
              <a:rPr lang="en-US" dirty="0"/>
            </a:br>
            <a:r>
              <a:rPr lang="en-US" dirty="0"/>
              <a:t>GitHub’s open collaboration model empowers anyone to propose fixes, but it also means security reports could be exposed publicly if there isn’t a clear process. </a:t>
            </a:r>
          </a:p>
          <a:p>
            <a:endParaRPr lang="en-US" dirty="0"/>
          </a:p>
          <a:p>
            <a:r>
              <a:rPr lang="en-US" dirty="0"/>
              <a:t>Placing a </a:t>
            </a:r>
            <a:r>
              <a:rPr lang="en-US" b="1" dirty="0" err="1"/>
              <a:t>SECURITY.md</a:t>
            </a:r>
            <a:r>
              <a:rPr lang="en-US" dirty="0"/>
              <a:t> file in your repository root signals to researchers exactly how to submit vulnerability reports responsibly—what contact to use, what information to include, and how you’ll handle disclosure. By providing this guidance upfront, you encourage private, coordinated reporting and dramatically speed up the time it takes to resolve critical issues.</a:t>
            </a:r>
          </a:p>
          <a:p>
            <a:endParaRPr lang="en-US" dirty="0"/>
          </a:p>
          <a:p>
            <a:r>
              <a:rPr lang="en-US" dirty="0"/>
              <a:t>Remember, developers and auditors alike look for that </a:t>
            </a:r>
            <a:r>
              <a:rPr lang="en-US" dirty="0" err="1"/>
              <a:t>SECURITY.md</a:t>
            </a:r>
            <a:r>
              <a:rPr lang="en-US" dirty="0"/>
              <a:t> first—so make it a priority in every repository you maintain. For a complete template and best practices, see “Adding a security policy to your repository.</a:t>
            </a:r>
          </a:p>
          <a:p>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55684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Security Advisories give you a private channel to collaborate on fixes before any public disclosure. As a maintainer, you can draft an advisory directly in your repo—discuss the vulnerability, propose patches, and iterate securely with your team without tipping off potential attackers.</a:t>
            </a:r>
          </a:p>
          <a:p>
            <a:endParaRPr lang="en-US" dirty="0"/>
          </a:p>
          <a:p>
            <a:r>
              <a:rPr lang="en-US" dirty="0"/>
              <a:t>Once you have a solution ready, you publish the advisory to inform your community. GitHub automatically registers the advisory in the Common Vulnerabilities and Exposures (CVE) list, which drives automated notifications to any repositories that depend on the affected code.</a:t>
            </a:r>
          </a:p>
          <a:p>
            <a:endParaRPr lang="en-US" dirty="0"/>
          </a:p>
          <a:p>
            <a:r>
              <a:rPr lang="en-US" dirty="0"/>
              <a:t> This streamlined workflow not only helps everyone update vulnerable dependencies promptly, but also provides a single source of truth about the impact and remediation steps for the vulnerability. For the full step‑by‑step process, see “About repository security advisories.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3188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Accidentally committing sensitive or machine‑specific files—like API keys, user settings, or build artifacts—can expose your project to security risks or simply clutter your history. A well‑maintained </a:t>
            </a:r>
            <a:r>
              <a:rPr lang="en-US" b="1" dirty="0"/>
              <a:t>.</a:t>
            </a:r>
            <a:r>
              <a:rPr lang="en-US" b="1" dirty="0" err="1"/>
              <a:t>gitignore</a:t>
            </a:r>
            <a:r>
              <a:rPr lang="en-US" dirty="0"/>
              <a:t> tells Git exactly which files and directories to skip when you stage changes, preventing these mistakes before they happen.</a:t>
            </a:r>
          </a:p>
          <a:p>
            <a:endParaRPr lang="en-US" dirty="0"/>
          </a:p>
          <a:p>
            <a:r>
              <a:rPr lang="en-US" dirty="0"/>
              <a:t>In the example:</a:t>
            </a:r>
          </a:p>
          <a:p>
            <a:pPr marL="171450" indent="-171450">
              <a:buFont typeface="Arial" panose="020B0604020202020204" pitchFamily="34" charset="0"/>
              <a:buChar char="•"/>
            </a:pPr>
            <a:r>
              <a:rPr lang="en-US" dirty="0"/>
              <a:t>*.</a:t>
            </a:r>
            <a:r>
              <a:rPr lang="en-US" dirty="0" err="1"/>
              <a:t>suo</a:t>
            </a:r>
            <a:r>
              <a:rPr lang="en-US" dirty="0"/>
              <a:t> ignores user‑specific Visual Studio files.</a:t>
            </a:r>
          </a:p>
          <a:p>
            <a:pPr marL="171450" indent="-171450">
              <a:buFont typeface="Arial" panose="020B0604020202020204" pitchFamily="34" charset="0"/>
              <a:buChar char="•"/>
            </a:pPr>
            <a:r>
              <a:rPr lang="en-US" dirty="0" err="1"/>
              <a:t>mono_crash</a:t>
            </a:r>
            <a:r>
              <a:rPr lang="en-US" dirty="0"/>
              <a:t>.* skips auto‑generated crash logs from Mono.</a:t>
            </a:r>
          </a:p>
          <a:p>
            <a:pPr marL="171450" indent="-171450">
              <a:buFont typeface="Arial" panose="020B0604020202020204" pitchFamily="34" charset="0"/>
              <a:buChar char="•"/>
            </a:pPr>
            <a:r>
              <a:rPr lang="en-US" dirty="0"/>
              <a:t>[Dd]</a:t>
            </a:r>
            <a:r>
              <a:rPr lang="en-US" dirty="0" err="1"/>
              <a:t>ebug</a:t>
            </a:r>
            <a:r>
              <a:rPr lang="en-US" dirty="0"/>
              <a:t>/, [Rr]</a:t>
            </a:r>
            <a:r>
              <a:rPr lang="en-US" dirty="0" err="1"/>
              <a:t>elease</a:t>
            </a:r>
            <a:r>
              <a:rPr lang="en-US" dirty="0"/>
              <a:t>/, x64/, and x86/ omit build output folders at any depth.</a:t>
            </a:r>
          </a:p>
          <a:p>
            <a:pPr marL="171450" indent="-171450">
              <a:buFont typeface="Arial" panose="020B0604020202020204" pitchFamily="34" charset="0"/>
              <a:buChar char="•"/>
            </a:pPr>
            <a:r>
              <a:rPr lang="en-US" dirty="0"/>
              <a:t>A leading slash in /config confines ignoring to the root config directory—protecting private configuration without hiding other folders named config.</a:t>
            </a:r>
          </a:p>
          <a:p>
            <a:pPr marL="171450" indent="-171450">
              <a:buFont typeface="Arial" panose="020B0604020202020204" pitchFamily="34" charset="0"/>
              <a:buChar char="•"/>
            </a:pPr>
            <a:r>
              <a:rPr lang="en-US" dirty="0"/>
              <a:t>The /Web/TypeScript/**/*.</a:t>
            </a:r>
            <a:r>
              <a:rPr lang="en-US" dirty="0" err="1"/>
              <a:t>js</a:t>
            </a:r>
            <a:r>
              <a:rPr lang="en-US" dirty="0"/>
              <a:t> pattern ignores intermediate JavaScript files produced by TypeScript builds in a specific path, while still tracking .</a:t>
            </a:r>
            <a:r>
              <a:rPr lang="en-US" dirty="0" err="1"/>
              <a:t>js</a:t>
            </a:r>
            <a:r>
              <a:rPr lang="en-US" dirty="0"/>
              <a:t> elsewhere.</a:t>
            </a:r>
          </a:p>
          <a:p>
            <a:endParaRPr lang="en-US" dirty="0"/>
          </a:p>
          <a:p>
            <a:r>
              <a:rPr lang="en-US" dirty="0"/>
              <a:t>By tailoring your .</a:t>
            </a:r>
            <a:r>
              <a:rPr lang="en-US" dirty="0" err="1"/>
              <a:t>gitignore</a:t>
            </a:r>
            <a:r>
              <a:rPr lang="en-US" dirty="0"/>
              <a:t> to your project’s tools and secret files, you keep your repository clean, secure, and focused on the source code that matters.</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5460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In larger repositories, you’re not limited to a single .</a:t>
            </a:r>
            <a:r>
              <a:rPr lang="en-US" dirty="0" err="1"/>
              <a:t>gitignore</a:t>
            </a:r>
            <a:r>
              <a:rPr lang="en-US" dirty="0"/>
              <a:t> at the root—Git will honor additional .</a:t>
            </a:r>
            <a:r>
              <a:rPr lang="en-US" dirty="0" err="1"/>
              <a:t>gitignore</a:t>
            </a:r>
            <a:r>
              <a:rPr lang="en-US" dirty="0"/>
              <a:t> files placed in subdirectories, with their patterns taking precedence over parent rules for that folder and everything beneath it. </a:t>
            </a:r>
          </a:p>
          <a:p>
            <a:pPr algn="l">
              <a:spcBef>
                <a:spcPts val="2400"/>
              </a:spcBef>
              <a:spcAft>
                <a:spcPts val="900"/>
              </a:spcAft>
            </a:pPr>
            <a:endParaRPr lang="en-US" dirty="0"/>
          </a:p>
          <a:p>
            <a:pPr algn="l">
              <a:spcBef>
                <a:spcPts val="2400"/>
              </a:spcBef>
              <a:spcAft>
                <a:spcPts val="900"/>
              </a:spcAft>
            </a:pPr>
            <a:r>
              <a:rPr lang="en-US" dirty="0"/>
              <a:t>While maintaining one monolithic root .</a:t>
            </a:r>
            <a:r>
              <a:rPr lang="en-US" dirty="0" err="1"/>
              <a:t>gitignore</a:t>
            </a:r>
            <a:r>
              <a:rPr lang="en-US" dirty="0"/>
              <a:t> can become unwieldy as projects grow, sprinkling targeted .</a:t>
            </a:r>
            <a:r>
              <a:rPr lang="en-US" dirty="0" err="1"/>
              <a:t>gitignore</a:t>
            </a:r>
            <a:r>
              <a:rPr lang="en-US" dirty="0"/>
              <a:t> files into individual module directories lets you capture project‑specific exclusions—whether it’s test artifacts, local configs, or generated files—without cluttering the global ignore list. </a:t>
            </a:r>
          </a:p>
          <a:p>
            <a:pPr algn="l">
              <a:spcBef>
                <a:spcPts val="2400"/>
              </a:spcBef>
              <a:spcAft>
                <a:spcPts val="900"/>
              </a:spcAft>
            </a:pPr>
            <a:endParaRPr lang="en-US" dirty="0"/>
          </a:p>
          <a:p>
            <a:pPr algn="l">
              <a:spcBef>
                <a:spcPts val="2400"/>
              </a:spcBef>
              <a:spcAft>
                <a:spcPts val="900"/>
              </a:spcAft>
            </a:pPr>
            <a:r>
              <a:rPr lang="en-US" dirty="0"/>
              <a:t>This hierarchical approach keeps each component’s ignore rules close to the files they affect, making maintenance simpler and reducing the risk of accidentally ignoring or committing the wrong files. If you’re just getting started, GitHub’s “</a:t>
            </a:r>
            <a:r>
              <a:rPr lang="en-US" dirty="0" err="1"/>
              <a:t>gitignore</a:t>
            </a:r>
            <a:r>
              <a:rPr lang="en-US" dirty="0"/>
              <a:t>” repository offers a rich set of boilerplates for popular languages and platforms that you can customize per directory. </a:t>
            </a:r>
          </a:p>
          <a:p>
            <a:pPr algn="l">
              <a:spcBef>
                <a:spcPts val="2400"/>
              </a:spcBef>
              <a:spcAft>
                <a:spcPts val="900"/>
              </a:spcAft>
            </a:pPr>
            <a:endParaRPr lang="en-US" dirty="0"/>
          </a:p>
          <a:p>
            <a:pPr algn="l">
              <a:spcBef>
                <a:spcPts val="2400"/>
              </a:spcBef>
              <a:spcAft>
                <a:spcPts val="900"/>
              </a:spcAft>
            </a:pPr>
            <a:r>
              <a:rPr lang="en-US" dirty="0"/>
              <a:t>For a deep dive on syntax and best practices, check out the official “Ignoring files” documentation</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05733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Even the best .</a:t>
            </a:r>
            <a:r>
              <a:rPr lang="en-US" dirty="0" err="1"/>
              <a:t>gitignore</a:t>
            </a:r>
            <a:r>
              <a:rPr lang="en-US" dirty="0"/>
              <a:t> rules aren’t foolproof—developers can override them, or patterns might miss edge‑case files. Whenever sensitive data does land in your repository, you must treat it as compromised and remove it from every commit history, not just overwrite the latest version.</a:t>
            </a:r>
          </a:p>
          <a:p>
            <a:endParaRPr lang="en-US" dirty="0"/>
          </a:p>
          <a:p>
            <a:r>
              <a:rPr lang="en-US" dirty="0"/>
              <a:t>Start by identifying all occurrences of the secret—whether it’s an API key, certificate, or password—in your Git history. Then use a history‑rewriting tool like the BFG Repo-Cleaner or git filter-repo to scrub the data from every commit. After you’ve rewritten history, force‑push the cleaned branches, rotate any exposed credentials immediately, and notify collaborators so they can </a:t>
            </a:r>
            <a:r>
              <a:rPr lang="en-US" dirty="0" err="1"/>
              <a:t>reclone</a:t>
            </a:r>
            <a:r>
              <a:rPr lang="en-US" dirty="0"/>
              <a:t> the sanitized repository.</a:t>
            </a:r>
          </a:p>
          <a:p>
            <a:endParaRPr lang="en-US" dirty="0"/>
          </a:p>
          <a:p>
            <a:r>
              <a:rPr lang="en-US" dirty="0"/>
              <a:t>This process ensures that the sensitive data is truly purged from your repo’s history. For a detailed, step‑by‑step guide, see the “Removing sensitive data from a repository” documentation.</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44148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 protection rules let you define guardrails around critical branches—such as main or release branches—to ensure that only vetted changes can be merged. </a:t>
            </a:r>
          </a:p>
          <a:p>
            <a:endParaRPr lang="en-US" dirty="0"/>
          </a:p>
          <a:p>
            <a:r>
              <a:rPr lang="en-US" dirty="0"/>
              <a:t>By enabling protections, you can require that every pull request has an approving review, passes specified status checks, or meets other workflow gates before merge. This prevents accidental direct pushes or merges that could introduce bugs or security issues into your primary code line.</a:t>
            </a:r>
          </a:p>
          <a:p>
            <a:endParaRPr lang="en-US" dirty="0"/>
          </a:p>
          <a:p>
            <a:r>
              <a:rPr lang="en-US" dirty="0"/>
              <a:t>Under the hood, protected workflows can automatically run your CI pipeline—building the code, linting for style and typos, executing unit and integration tests, and any other custom checks you define. If any of these checks fail, the pull request can’t be merged until the issues are resolved. </a:t>
            </a:r>
          </a:p>
          <a:p>
            <a:endParaRPr lang="en-US" dirty="0"/>
          </a:p>
          <a:p>
            <a:r>
              <a:rPr lang="en-US" dirty="0"/>
              <a:t>This approach shifts quality assurance earlier in the process, giving developers fast feedback and maintaining the integrity and reliability of your protected branches.</a:t>
            </a:r>
          </a:p>
          <a:p>
            <a:pPr algn="l"/>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6214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By introducing a CODEOWNERS file into your repository, you designate the experts responsible for specific parts of your codebase—whether individuals or entire teams. </a:t>
            </a:r>
          </a:p>
          <a:p>
            <a:pPr algn="l">
              <a:spcBef>
                <a:spcPts val="2400"/>
              </a:spcBef>
              <a:spcAft>
                <a:spcPts val="900"/>
              </a:spcAft>
            </a:pPr>
            <a:endParaRPr lang="en-US" dirty="0"/>
          </a:p>
          <a:p>
            <a:pPr algn="l">
              <a:spcBef>
                <a:spcPts val="2400"/>
              </a:spcBef>
              <a:spcAft>
                <a:spcPts val="900"/>
              </a:spcAft>
            </a:pPr>
            <a:r>
              <a:rPr lang="en-US" dirty="0"/>
              <a:t>Place this file in the root, .</a:t>
            </a:r>
            <a:r>
              <a:rPr lang="en-US" dirty="0" err="1"/>
              <a:t>github</a:t>
            </a:r>
            <a:r>
              <a:rPr lang="en-US" dirty="0"/>
              <a:t>/, or docs/ folder, then map file paths or patterns to GitHub usernames or team handles.</a:t>
            </a:r>
          </a:p>
          <a:p>
            <a:pPr algn="l">
              <a:spcBef>
                <a:spcPts val="2400"/>
              </a:spcBef>
              <a:spcAft>
                <a:spcPts val="900"/>
              </a:spcAft>
            </a:pPr>
            <a:endParaRPr lang="en-US" b="0" i="0" dirty="0">
              <a:solidFill>
                <a:srgbClr val="161616"/>
              </a:solidFill>
              <a:effectLst/>
              <a:latin typeface="Segoe UI" panose="020B0502040204020203" pitchFamily="34" charset="0"/>
            </a:endParaRPr>
          </a:p>
          <a:p>
            <a:pPr algn="l">
              <a:spcBef>
                <a:spcPts val="2400"/>
              </a:spcBef>
              <a:spcAft>
                <a:spcPts val="900"/>
              </a:spcAft>
            </a:pPr>
            <a:r>
              <a:rPr lang="en-US" dirty="0"/>
              <a:t>Once configured, any pull request touching those paths automatically requests reviews from the listed owners and blocks merging until they approve. </a:t>
            </a:r>
          </a:p>
          <a:p>
            <a:pPr algn="l">
              <a:spcBef>
                <a:spcPts val="2400"/>
              </a:spcBef>
              <a:spcAft>
                <a:spcPts val="900"/>
              </a:spcAft>
            </a:pPr>
            <a:endParaRPr lang="en-US" dirty="0"/>
          </a:p>
          <a:p>
            <a:pPr algn="l">
              <a:spcBef>
                <a:spcPts val="2400"/>
              </a:spcBef>
              <a:spcAft>
                <a:spcPts val="900"/>
              </a:spcAft>
            </a:pPr>
            <a:r>
              <a:rPr lang="en-US" dirty="0"/>
              <a:t>This ensures that every change is vetted by the right people, maintaining code quality and domain expertise without adding manual review coordination.</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76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highlight>
                  <a:srgbClr val="FFFFFF"/>
                </a:highlight>
                <a:latin typeface="Segoe UI" panose="020B0502040204020203" pitchFamily="34" charset="0"/>
              </a:rPr>
              <a:t>Now, let’s discuss some ways you can automate security checks in a repository that are available to GitHub repository administrators.</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2073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start with one of the most common sources of vulnerabilities: outdated dependencies. Most modern software relies on third-party packages, and while those can speed up development, they also introduce security risks.</a:t>
            </a:r>
          </a:p>
          <a:p>
            <a:endParaRPr lang="en-US" dirty="0"/>
          </a:p>
          <a:p>
            <a:r>
              <a:rPr lang="en-US" dirty="0"/>
              <a:t>GitHub helps manage this risk by automatically generating a </a:t>
            </a:r>
            <a:r>
              <a:rPr lang="en-US" i="1" dirty="0"/>
              <a:t>dependency graph</a:t>
            </a:r>
            <a:r>
              <a:rPr lang="en-US" dirty="0"/>
              <a:t>. This graph scans common package files like </a:t>
            </a:r>
            <a:r>
              <a:rPr lang="en-US" dirty="0" err="1"/>
              <a:t>package.json</a:t>
            </a:r>
            <a:r>
              <a:rPr lang="en-US" dirty="0"/>
              <a:t> or </a:t>
            </a:r>
            <a:r>
              <a:rPr lang="en-US" dirty="0" err="1"/>
              <a:t>requirements.txt</a:t>
            </a:r>
            <a:r>
              <a:rPr lang="en-US" dirty="0"/>
              <a:t> and visually maps out all your project's dependencies, including indirect ones. This visibility helps teams keep track of what’s in their codebase.</a:t>
            </a:r>
          </a:p>
          <a:p>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35407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To stay on top of these, GitHub provides </a:t>
            </a:r>
            <a:r>
              <a:rPr lang="en-US" i="1" dirty="0" err="1"/>
              <a:t>Dependabot</a:t>
            </a:r>
            <a:r>
              <a:rPr lang="en-US" i="1" dirty="0"/>
              <a:t> alerts</a:t>
            </a:r>
            <a:r>
              <a:rPr lang="en-US" dirty="0"/>
              <a:t>. </a:t>
            </a:r>
          </a:p>
          <a:p>
            <a:endParaRPr lang="en-US" dirty="0"/>
          </a:p>
          <a:p>
            <a:r>
              <a:rPr lang="en-US" dirty="0"/>
              <a:t>These alerts automatically flag any dependencies that match known vulnerabilities in the GitHub Security Advisory database.</a:t>
            </a:r>
          </a:p>
          <a:p>
            <a:endParaRPr lang="en-US" dirty="0"/>
          </a:p>
          <a:p>
            <a:r>
              <a:rPr lang="en-US" dirty="0"/>
              <a:t>And to make life easier, GitHub also provides </a:t>
            </a:r>
            <a:r>
              <a:rPr lang="en-US" i="1" dirty="0"/>
              <a:t>automated dependency updates</a:t>
            </a:r>
            <a:r>
              <a:rPr lang="en-US" dirty="0"/>
              <a:t>. </a:t>
            </a:r>
          </a:p>
          <a:p>
            <a:endParaRPr lang="en-US" dirty="0"/>
          </a:p>
          <a:p>
            <a:r>
              <a:rPr lang="en-US" dirty="0"/>
              <a:t>When </a:t>
            </a:r>
            <a:r>
              <a:rPr lang="en-US" dirty="0" err="1"/>
              <a:t>Dependabot</a:t>
            </a:r>
            <a:r>
              <a:rPr lang="en-US" dirty="0"/>
              <a:t> detects a risk, it can open a pull request to bump the dependency to a safer version. </a:t>
            </a:r>
          </a:p>
          <a:p>
            <a:endParaRPr lang="en-US" dirty="0"/>
          </a:p>
          <a:p>
            <a:r>
              <a:rPr lang="en-US" dirty="0"/>
              <a:t>All you need to do is review and merge. </a:t>
            </a:r>
          </a:p>
          <a:p>
            <a:endParaRPr lang="en-US" dirty="0"/>
          </a:p>
          <a:p>
            <a:r>
              <a:rPr lang="en-US" dirty="0"/>
              <a:t>It’s a proactive way to keep your projects secure with minimal overhead.</a:t>
            </a:r>
          </a:p>
          <a:p>
            <a:pPr marL="0" lvl="0" indent="0">
              <a:buFont typeface="+mj-lt"/>
              <a:buNone/>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9090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1" dirty="0"/>
              <a:t>Title: </a:t>
            </a:r>
            <a:r>
              <a:rPr lang="en-US" dirty="0">
                <a:latin typeface="Quattrocento Sans" panose="020B0502050000020003" pitchFamily="34" charset="0"/>
              </a:rPr>
              <a:t>Module 4: Maintain a secure repository by using GitHub best practices</a:t>
            </a:r>
          </a:p>
          <a:p>
            <a:pPr marL="0" indent="0" algn="l">
              <a:buFont typeface="+mj-lt"/>
              <a:buNone/>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Identify the tools and GitHub features to establish a secure development strategy.</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Enable vulnerable dependency detection for private repositories.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Detect and fix outdated dependencies with security vulnerabilities.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Automate the detection of vulnerable dependencies with </a:t>
            </a:r>
            <a:r>
              <a:rPr lang="en-US" b="0" i="0" dirty="0" err="1">
                <a:solidFill>
                  <a:srgbClr val="161616"/>
                </a:solidFill>
                <a:effectLst/>
                <a:highlight>
                  <a:srgbClr val="FFFFFF"/>
                </a:highlight>
                <a:latin typeface="Segoe UI" panose="020B0502040204020203" pitchFamily="34" charset="0"/>
              </a:rPr>
              <a:t>Dependabot</a:t>
            </a:r>
            <a:r>
              <a:rPr lang="en-US" b="0" i="0" dirty="0">
                <a:solidFill>
                  <a:srgbClr val="161616"/>
                </a:solidFill>
                <a:effectLst/>
                <a:highlight>
                  <a:srgbClr val="FFFFFF"/>
                </a:highlight>
                <a:latin typeface="Segoe UI" panose="020B0502040204020203" pitchFamily="34" charset="0"/>
              </a:rPr>
              <a:t>.</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Add a security policy with a </a:t>
            </a:r>
            <a:r>
              <a:rPr lang="en-US" b="0" i="0" dirty="0" err="1">
                <a:solidFill>
                  <a:srgbClr val="161616"/>
                </a:solidFill>
                <a:effectLst/>
                <a:highlight>
                  <a:srgbClr val="FFFFFF"/>
                </a:highlight>
                <a:latin typeface="Segoe UI" panose="020B0502040204020203" pitchFamily="34" charset="0"/>
              </a:rPr>
              <a:t>SECURITY.md</a:t>
            </a:r>
            <a:r>
              <a:rPr lang="en-US" b="0" i="0" dirty="0">
                <a:solidFill>
                  <a:srgbClr val="161616"/>
                </a:solidFill>
                <a:effectLst/>
                <a:highlight>
                  <a:srgbClr val="FFFFFF"/>
                </a:highlight>
                <a:latin typeface="Segoe UI" panose="020B0502040204020203" pitchFamily="34" charset="0"/>
              </a:rPr>
              <a:t> file.</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Remove a commit exposing sensitive data in a pull request.</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Remove historical commits exposing sensitive data deep in your repository.</a:t>
            </a:r>
          </a:p>
          <a:p>
            <a:pPr marL="228600" indent="-228600" algn="l">
              <a:buFont typeface="+mj-lt"/>
              <a:buAutoNum type="arabicPeriod"/>
            </a:pPr>
            <a:endParaRPr lang="en-US" dirty="0"/>
          </a:p>
          <a:p>
            <a:pPr marL="0" indent="0" algn="l">
              <a:buFont typeface="+mj-lt"/>
              <a:buNone/>
            </a:pPr>
            <a:r>
              <a:rPr lang="en-US" b="1" dirty="0"/>
              <a:t>Module Units</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3"/>
              </a:rPr>
              <a:t>Introduction</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2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How to maintain a secure GitHub repository</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Automated security</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6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Exercise - Secure your repository's supply chain</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15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Module assessment</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Summary</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1 min</a:t>
            </a:r>
          </a:p>
          <a:p>
            <a:pPr marL="0" indent="0" algn="l">
              <a:buFont typeface="+mj-lt"/>
              <a:buNone/>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shift from managing dependencies to analyzing the code itself. Automated code scanning in GitHub helps identify security vulnerabilities and common coding errors within your repository.</a:t>
            </a:r>
          </a:p>
          <a:p>
            <a:endParaRPr lang="en-US" dirty="0"/>
          </a:p>
          <a:p>
            <a:r>
              <a:rPr lang="en-US" dirty="0"/>
              <a:t>Similar to how </a:t>
            </a:r>
            <a:r>
              <a:rPr lang="en-US" dirty="0" err="1"/>
              <a:t>Dependabot</a:t>
            </a:r>
            <a:r>
              <a:rPr lang="en-US" dirty="0"/>
              <a:t> scans for dependency risks, </a:t>
            </a:r>
            <a:r>
              <a:rPr lang="en-US" i="1" dirty="0"/>
              <a:t>code scanning</a:t>
            </a:r>
            <a:r>
              <a:rPr lang="en-US" dirty="0"/>
              <a:t> checks your actual codebase. This is a proactive approach—not only does it help identify existing problems, but it also helps prevent developers from introducing new ones.</a:t>
            </a: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19125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talk about a security risk that’s all too common—accidentally committing secrets to a repository. This could be anything from API keys, authentication tokens, passwords, or access credentials that somehow made it into a commit.</a:t>
            </a:r>
          </a:p>
          <a:p>
            <a:endParaRPr lang="en-US" dirty="0"/>
          </a:p>
          <a:p>
            <a:r>
              <a:rPr lang="en-US" dirty="0"/>
              <a:t>Now, in a fast-moving dev environment, mistakes happen. Someone forgets to add a .env file to .</a:t>
            </a:r>
            <a:r>
              <a:rPr lang="en-US" dirty="0" err="1"/>
              <a:t>gitignore</a:t>
            </a:r>
            <a:r>
              <a:rPr lang="en-US" dirty="0"/>
              <a:t>, or hardcodes a key just to get something working. Before you know it, it’s in version control.</a:t>
            </a:r>
          </a:p>
          <a:p>
            <a:endParaRPr lang="en-US" dirty="0"/>
          </a:p>
          <a:p>
            <a:r>
              <a:rPr lang="en-US" dirty="0"/>
              <a:t>That’s where </a:t>
            </a:r>
            <a:r>
              <a:rPr lang="en-US" b="1" dirty="0"/>
              <a:t>GitHub's secret scanning</a:t>
            </a:r>
            <a:r>
              <a:rPr lang="en-US" dirty="0"/>
              <a:t> steps in. Think of it as a watchdog. It scans your repository for known patterns that look like secrets—things like AWS keys, Slack tokens, or private credentials. And it works </a:t>
            </a:r>
            <a:r>
              <a:rPr lang="en-US" i="1" dirty="0"/>
              <a:t>automatically</a:t>
            </a:r>
            <a:r>
              <a:rPr lang="en-US" dirty="0"/>
              <a:t>.</a:t>
            </a:r>
          </a:p>
          <a:p>
            <a:endParaRPr lang="en-US" dirty="0"/>
          </a:p>
          <a:p>
            <a:r>
              <a:rPr lang="en-US" dirty="0"/>
              <a:t>Here’s how it works:</a:t>
            </a:r>
          </a:p>
          <a:p>
            <a:pPr marL="171450" indent="-171450">
              <a:buFont typeface="Arial" panose="020B0604020202020204" pitchFamily="34" charset="0"/>
              <a:buChar char="•"/>
            </a:pPr>
            <a:r>
              <a:rPr lang="en-US" dirty="0"/>
              <a:t>On </a:t>
            </a:r>
            <a:r>
              <a:rPr lang="en-US" b="1" dirty="0"/>
              <a:t>public repositories</a:t>
            </a:r>
            <a:r>
              <a:rPr lang="en-US" dirty="0"/>
              <a:t>, secret scanning is </a:t>
            </a:r>
            <a:r>
              <a:rPr lang="en-US" b="1" dirty="0"/>
              <a:t>enabled by default</a:t>
            </a:r>
            <a:r>
              <a:rPr lang="en-US" dirty="0"/>
              <a:t>—so you're already protected.</a:t>
            </a:r>
          </a:p>
          <a:p>
            <a:pPr marL="171450" indent="-171450">
              <a:buFont typeface="Arial" panose="020B0604020202020204" pitchFamily="34" charset="0"/>
              <a:buChar char="•"/>
            </a:pPr>
            <a:r>
              <a:rPr lang="en-US" dirty="0"/>
              <a:t>For </a:t>
            </a:r>
            <a:r>
              <a:rPr lang="en-US" b="1" dirty="0"/>
              <a:t>private repositories</a:t>
            </a:r>
            <a:r>
              <a:rPr lang="en-US" dirty="0"/>
              <a:t>, you or an organization admin need to manually enable it through the </a:t>
            </a:r>
            <a:r>
              <a:rPr lang="en-US" b="1" dirty="0"/>
              <a:t>Security &amp; analysis</a:t>
            </a:r>
            <a:r>
              <a:rPr lang="en-US" dirty="0"/>
              <a:t> settings.</a:t>
            </a:r>
          </a:p>
          <a:p>
            <a:endParaRPr lang="en-US" dirty="0"/>
          </a:p>
          <a:p>
            <a:r>
              <a:rPr lang="en-US" dirty="0"/>
              <a:t>Now, when GitHub detects a secret, it doesn’t just alert you. It can also </a:t>
            </a:r>
            <a:r>
              <a:rPr lang="en-US" b="1" dirty="0"/>
              <a:t>notify the service provider</a:t>
            </a:r>
            <a:r>
              <a:rPr lang="en-US" dirty="0"/>
              <a:t>—for example, AWS or GitHub itself—depending on the credential type. The provider then decides the next steps: revoke it, replace it, or contact you directly. That’s a powerful escalation mechanism that stops problems before they grow.</a:t>
            </a:r>
          </a:p>
          <a:p>
            <a:endParaRPr lang="en-US" dirty="0"/>
          </a:p>
          <a:p>
            <a:r>
              <a:rPr lang="en-US" dirty="0"/>
              <a:t>Secret scanning isn’t just about finding issues—it’s about responding to them quickly, with minimal impact.</a:t>
            </a:r>
          </a:p>
          <a:p>
            <a:r>
              <a:rPr lang="en-US" dirty="0"/>
              <a:t>So if you manage a repo—especially one used in production—it’s critical that this feature is turned on for private repos too. It’s your safety net against accidental exposure of sensitive information.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20785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hands‑on exercise, you’ll put everything we’ve learned about dependency security into practice. You’ll work through four key tasks:</a:t>
            </a:r>
          </a:p>
          <a:p>
            <a:endParaRPr lang="en-US" dirty="0"/>
          </a:p>
          <a:p>
            <a:pPr marL="228600" indent="-228600">
              <a:buFont typeface="+mj-lt"/>
              <a:buAutoNum type="arabicPeriod"/>
            </a:pPr>
            <a:r>
              <a:rPr lang="en-US" b="1" dirty="0"/>
              <a:t>Explore the Dependency Graph</a:t>
            </a:r>
            <a:r>
              <a:rPr lang="en-US" dirty="0"/>
              <a:t> to visualize every direct and transitive library your project relies on.</a:t>
            </a:r>
          </a:p>
          <a:p>
            <a:pPr marL="228600" indent="-228600">
              <a:buFont typeface="+mj-lt"/>
              <a:buAutoNum type="arabicPeriod"/>
            </a:pPr>
            <a:r>
              <a:rPr lang="en-US" b="1" dirty="0"/>
              <a:t>Enable </a:t>
            </a:r>
            <a:r>
              <a:rPr lang="en-US" b="1" dirty="0" err="1"/>
              <a:t>Dependabot</a:t>
            </a:r>
            <a:r>
              <a:rPr lang="en-US" b="1" dirty="0"/>
              <a:t> Alerts</a:t>
            </a:r>
            <a:r>
              <a:rPr lang="en-US" dirty="0"/>
              <a:t> so GitHub notifies you when a vulnerable dependency is detected.</a:t>
            </a:r>
          </a:p>
          <a:p>
            <a:pPr marL="228600" indent="-228600">
              <a:buFont typeface="+mj-lt"/>
              <a:buAutoNum type="arabicPeriod"/>
            </a:pPr>
            <a:r>
              <a:rPr lang="en-US" b="1" dirty="0"/>
              <a:t>Configure Dependency Security Updates</a:t>
            </a:r>
            <a:r>
              <a:rPr lang="en-US" dirty="0"/>
              <a:t> to have GitHub automatically generate pull requests that patch known vulnerabilities.</a:t>
            </a:r>
          </a:p>
          <a:p>
            <a:pPr marL="228600" indent="-228600">
              <a:buFont typeface="+mj-lt"/>
              <a:buAutoNum type="arabicPeriod"/>
            </a:pPr>
            <a:r>
              <a:rPr lang="en-US" b="1" dirty="0"/>
              <a:t>Review and Merge Dependency Version Updates</a:t>
            </a:r>
            <a:r>
              <a:rPr lang="en-US" dirty="0"/>
              <a:t> to keep your supply chain up to date.</a:t>
            </a:r>
          </a:p>
          <a:p>
            <a:endParaRPr lang="en-US" dirty="0"/>
          </a:p>
          <a:p>
            <a:r>
              <a:rPr lang="en-US" dirty="0"/>
              <a:t>When you click </a:t>
            </a:r>
            <a:r>
              <a:rPr lang="en-US" b="1" dirty="0"/>
              <a:t>Start the exercise on GitHub</a:t>
            </a:r>
            <a:r>
              <a:rPr lang="en-US" dirty="0"/>
              <a:t>, you’ll be directed to a template repository that guides you step by step. The built‑in grading workflow will validate your work in real time—just check the Actions tab under the “Grading” workflow to see your progress and feedback.</a:t>
            </a:r>
          </a:p>
          <a:p>
            <a:endParaRPr lang="en-US" dirty="0"/>
          </a:p>
          <a:p>
            <a:r>
              <a:rPr lang="en-US" dirty="0"/>
              <a:t>Before you begin, open the exercise’s README and read the Welcome section to understand the challenge context. Follow the “How to start this course” instructions exactly to ensure the grader can validate your changes. If you get stuck, revisit the content in the last unit or refer back to the README for guidance.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11:27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4801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begin, please note that the .</a:t>
            </a:r>
            <a:r>
              <a:rPr lang="en-US" dirty="0" err="1"/>
              <a:t>github</a:t>
            </a:r>
            <a:r>
              <a:rPr lang="en-US" dirty="0"/>
              <a:t>/workflows/</a:t>
            </a:r>
            <a:r>
              <a:rPr lang="en-US" dirty="0" err="1"/>
              <a:t>grading.yml</a:t>
            </a:r>
            <a:r>
              <a:rPr lang="en-US" dirty="0"/>
              <a:t> file contains the automated grading script for this exercise. Do </a:t>
            </a:r>
            <a:r>
              <a:rPr lang="en-US" b="1" dirty="0"/>
              <a:t>not</a:t>
            </a:r>
            <a:r>
              <a:rPr lang="en-US" dirty="0"/>
              <a:t> modify this workflow—any changes may prevent the exercise from validating your work correctly.</a:t>
            </a:r>
          </a:p>
          <a:p>
            <a:endParaRPr lang="en-US" dirty="0"/>
          </a:p>
          <a:p>
            <a:r>
              <a:rPr lang="en-US" dirty="0"/>
              <a:t>Remember, there’s often more than one valid way to meet the challenge requirements. If you find yourself stuck, revisit the module content or the exercise README for hints and instructions.</a:t>
            </a:r>
          </a:p>
          <a:p>
            <a:endParaRPr lang="en-US" dirty="0"/>
          </a:p>
          <a:p>
            <a:r>
              <a:rPr lang="en-US" dirty="0"/>
              <a:t>Once you’ve completed the tasks and seen your grading results in the Actions tab, return here to proceed to the next unit. </a:t>
            </a:r>
          </a:p>
          <a:p>
            <a:endParaRPr lang="en-US" dirty="0"/>
          </a:p>
          <a:p>
            <a:r>
              <a:rPr lang="en-US" dirty="0"/>
              <a:t>Let’s secure your repository’s supply chain—click </a:t>
            </a:r>
            <a:r>
              <a:rPr lang="en-US" b="1" dirty="0"/>
              <a:t>Start the exercise on GitHub</a:t>
            </a:r>
            <a:r>
              <a:rPr lang="en-US" dirty="0"/>
              <a:t> when you’re ready!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11:27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19694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dirty="0"/>
              <a:t>Great work making it to the end of this module! </a:t>
            </a:r>
          </a:p>
          <a:p>
            <a:pPr marL="0" indent="0" algn="l">
              <a:buFont typeface="+mj-lt"/>
              <a:buNone/>
            </a:pPr>
            <a:endParaRPr lang="en-US" dirty="0"/>
          </a:p>
          <a:p>
            <a:pPr marL="0" indent="0" algn="l">
              <a:buFont typeface="+mj-lt"/>
              <a:buNone/>
            </a:pPr>
            <a:r>
              <a:rPr lang="en-US" dirty="0"/>
              <a:t>Now it’s time for a quick knowledge check to reinforce what you’ve learned. </a:t>
            </a:r>
          </a:p>
          <a:p>
            <a:pPr marL="0" indent="0" algn="l">
              <a:buFont typeface="+mj-lt"/>
              <a:buNone/>
            </a:pPr>
            <a:endParaRPr lang="en-US" dirty="0"/>
          </a:p>
          <a:p>
            <a:pPr marL="0" indent="0" algn="l">
              <a:buFont typeface="+mj-lt"/>
              <a:buNone/>
            </a:pPr>
            <a:r>
              <a:rPr lang="en-US" dirty="0"/>
              <a:t>You’ll see three questions that cover the key concepts we discussed—authentication methods, repository security controls, and administrative best practices. </a:t>
            </a:r>
          </a:p>
          <a:p>
            <a:pPr marL="0" indent="0" algn="l">
              <a:buFont typeface="+mj-lt"/>
              <a:buNone/>
            </a:pPr>
            <a:endParaRPr lang="en-US" dirty="0"/>
          </a:p>
          <a:p>
            <a:pPr marL="0" indent="0" algn="l">
              <a:buFont typeface="+mj-lt"/>
              <a:buNone/>
            </a:pPr>
            <a:r>
              <a:rPr lang="en-US" dirty="0"/>
              <a:t>Take your time to read each scenario carefully and select the best response based on GitHub’s recommended workflows. </a:t>
            </a:r>
          </a:p>
          <a:p>
            <a:pPr marL="0" indent="0" algn="l">
              <a:buFont typeface="+mj-lt"/>
              <a:buNone/>
            </a:pPr>
            <a:endParaRPr lang="en-US" dirty="0"/>
          </a:p>
          <a:p>
            <a:pPr marL="0" indent="0" algn="l">
              <a:buFont typeface="+mj-lt"/>
              <a:buNone/>
            </a:pPr>
            <a:r>
              <a:rPr lang="en-US" dirty="0"/>
              <a:t>These questions aren’t meant to trick you, but to help you identify any areas you might want to review before moving on. </a:t>
            </a:r>
          </a:p>
          <a:p>
            <a:pPr marL="0" indent="0" algn="l">
              <a:buFont typeface="+mj-lt"/>
              <a:buNone/>
            </a:pPr>
            <a:endParaRPr lang="en-US" dirty="0"/>
          </a:p>
          <a:p>
            <a:pPr marL="0" indent="0" algn="l">
              <a:buFont typeface="+mj-lt"/>
              <a:buNone/>
            </a:pPr>
            <a:r>
              <a:rPr lang="en-US" dirty="0"/>
              <a:t>Let’s dive 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919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1. What’s the best way to make sure you’re integrating the most secure versions of your project dependencies?</a:t>
            </a:r>
            <a:br>
              <a:rPr lang="en-US" sz="9600" dirty="0"/>
            </a:br>
            <a:endParaRPr lang="en-US" sz="9600" dirty="0"/>
          </a:p>
          <a:p>
            <a:r>
              <a:rPr lang="en-US" sz="9600" dirty="0"/>
              <a:t>a. </a:t>
            </a:r>
            <a:r>
              <a:rPr lang="en-US" sz="9600" b="1" dirty="0"/>
              <a:t>Configure your package files to always use the latest versions of dependencies.</a:t>
            </a:r>
            <a:endParaRPr lang="en-US" sz="9600" b="1" i="0" dirty="0"/>
          </a:p>
          <a:p>
            <a:r>
              <a:rPr lang="en-US" sz="9600" i="1" dirty="0"/>
              <a:t>Explanation:</a:t>
            </a:r>
            <a:r>
              <a:rPr lang="en-US" sz="9600" dirty="0"/>
              <a:t> Pinning to “latest” can introduce breaking changes and doesn’t guarantee security patches are applied in a controlled way.</a:t>
            </a:r>
          </a:p>
          <a:p>
            <a:br>
              <a:rPr lang="en-US" sz="9600" dirty="0"/>
            </a:br>
            <a:r>
              <a:rPr lang="en-US" sz="9600" dirty="0"/>
              <a:t>b. </a:t>
            </a:r>
            <a:r>
              <a:rPr lang="en-US" sz="9600" b="1" dirty="0"/>
              <a:t>Check each project’s security details closely before adding it to your dependencies by confirming its version status across multiple advisory sites.</a:t>
            </a:r>
            <a:endParaRPr lang="en-US" sz="9600" dirty="0"/>
          </a:p>
          <a:p>
            <a:pPr>
              <a:buFont typeface="Arial" panose="020B0604020202020204" pitchFamily="34" charset="0"/>
              <a:buNone/>
            </a:pPr>
            <a:r>
              <a:rPr lang="en-US" sz="9600" i="1" dirty="0"/>
              <a:t>Explanation:</a:t>
            </a:r>
            <a:r>
              <a:rPr lang="en-US" sz="9600" dirty="0"/>
              <a:t> Manual checks are error‑prone, time‑consuming, and easy to overlook when new vulnerabilities are discovered.</a:t>
            </a:r>
          </a:p>
          <a:p>
            <a:pPr>
              <a:buFont typeface="Arial" panose="020B0604020202020204" pitchFamily="34" charset="0"/>
              <a:buNone/>
            </a:pPr>
            <a:br>
              <a:rPr lang="en-US" sz="9600" dirty="0"/>
            </a:br>
            <a:r>
              <a:rPr lang="en-US" sz="9600" dirty="0"/>
              <a:t>c. </a:t>
            </a:r>
            <a:r>
              <a:rPr lang="en-US" sz="9600" b="1" dirty="0"/>
              <a:t>Enable </a:t>
            </a:r>
            <a:r>
              <a:rPr lang="en-US" sz="9600" b="1" dirty="0" err="1"/>
              <a:t>Dependabot</a:t>
            </a:r>
            <a:r>
              <a:rPr lang="en-US" sz="9600" b="1" dirty="0"/>
              <a:t> for your repository.</a:t>
            </a:r>
            <a:endParaRPr lang="en-US" sz="9600" dirty="0"/>
          </a:p>
          <a:p>
            <a:pPr>
              <a:buFont typeface="Arial" panose="020B0604020202020204" pitchFamily="34" charset="0"/>
              <a:buNone/>
            </a:pPr>
            <a:r>
              <a:rPr lang="en-US" sz="9600" i="1" dirty="0"/>
              <a:t>Explanation:</a:t>
            </a:r>
            <a:r>
              <a:rPr lang="en-US" sz="9600" dirty="0"/>
              <a:t> </a:t>
            </a:r>
            <a:r>
              <a:rPr lang="en-US" sz="9600" dirty="0" err="1"/>
              <a:t>Dependabot</a:t>
            </a:r>
            <a:r>
              <a:rPr lang="en-US" sz="9600" dirty="0"/>
              <a:t> continually scans your dependency graph for known vulnerabilities and automatically opens pull requests to update to secure versions.</a:t>
            </a:r>
          </a:p>
          <a:p>
            <a:pPr>
              <a:buFont typeface="Arial" panose="020B0604020202020204" pitchFamily="34" charset="0"/>
              <a:buChar char="•"/>
            </a:pPr>
            <a:endParaRPr lang="en-US" sz="9600" dirty="0"/>
          </a:p>
          <a:p>
            <a:r>
              <a:rPr lang="en-US" sz="9600" b="1" dirty="0"/>
              <a:t>Correct answer: c</a:t>
            </a:r>
            <a:endParaRPr lang="en-US" sz="9600" dirty="0"/>
          </a:p>
          <a:p>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54012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Suppose one of your source projects relies on secrets kept in a folder called .secrets. You would like to make sure that the files kept in this folder on development machines aren’t inadvertently committed to the repository. Which of these files best helps enforce this policy?</a:t>
            </a:r>
          </a:p>
          <a:p>
            <a:br>
              <a:rPr lang="en-US" sz="9600" dirty="0"/>
            </a:br>
            <a:r>
              <a:rPr lang="en-US" sz="9600" dirty="0"/>
              <a:t>a. </a:t>
            </a:r>
            <a:r>
              <a:rPr lang="en-US" sz="9600" b="1" dirty="0" err="1"/>
              <a:t>SECURITY.md</a:t>
            </a:r>
            <a:endParaRPr lang="en-US" sz="9600" dirty="0"/>
          </a:p>
          <a:p>
            <a:pPr>
              <a:buFont typeface="Arial" panose="020B0604020202020204" pitchFamily="34" charset="0"/>
              <a:buNone/>
            </a:pPr>
            <a:r>
              <a:rPr lang="en-US" sz="9600" i="1" dirty="0"/>
              <a:t>Explanation:</a:t>
            </a:r>
            <a:r>
              <a:rPr lang="en-US" sz="9600" dirty="0"/>
              <a:t> Defines your vulnerability‑reporting process but does not prevent files from being committed.</a:t>
            </a:r>
          </a:p>
          <a:p>
            <a:pPr>
              <a:buFont typeface="Arial" panose="020B0604020202020204" pitchFamily="34" charset="0"/>
              <a:buNone/>
            </a:pPr>
            <a:br>
              <a:rPr lang="en-US" sz="9600" dirty="0"/>
            </a:br>
            <a:r>
              <a:rPr lang="en-US" sz="9600" dirty="0"/>
              <a:t>b. </a:t>
            </a:r>
            <a:r>
              <a:rPr lang="en-US" sz="9600" b="1" dirty="0"/>
              <a:t>.</a:t>
            </a:r>
            <a:r>
              <a:rPr lang="en-US" sz="9600" b="1" dirty="0" err="1"/>
              <a:t>gitignore</a:t>
            </a:r>
            <a:endParaRPr lang="en-US" sz="9600" dirty="0"/>
          </a:p>
          <a:p>
            <a:pPr>
              <a:buFont typeface="Arial" panose="020B0604020202020204" pitchFamily="34" charset="0"/>
              <a:buNone/>
            </a:pPr>
            <a:r>
              <a:rPr lang="en-US" sz="9600" i="1" dirty="0"/>
              <a:t>Explanation:</a:t>
            </a:r>
            <a:r>
              <a:rPr lang="en-US" sz="9600" dirty="0"/>
              <a:t> Instructs Git to ignore specified paths (like .secrets/), preventing those files from being staged or committed.</a:t>
            </a:r>
          </a:p>
          <a:p>
            <a:pPr>
              <a:buFont typeface="Arial" panose="020B0604020202020204" pitchFamily="34" charset="0"/>
              <a:buNone/>
            </a:pPr>
            <a:br>
              <a:rPr lang="en-US" sz="9600" dirty="0"/>
            </a:br>
            <a:r>
              <a:rPr lang="en-US" sz="9600" dirty="0"/>
              <a:t>c. </a:t>
            </a:r>
            <a:r>
              <a:rPr lang="en-US" sz="9600" b="1" dirty="0" err="1"/>
              <a:t>CONTRIBUTING.md</a:t>
            </a:r>
            <a:endParaRPr lang="en-US" sz="9600" dirty="0"/>
          </a:p>
          <a:p>
            <a:pPr>
              <a:buFont typeface="Arial" panose="020B0604020202020204" pitchFamily="34" charset="0"/>
              <a:buNone/>
            </a:pPr>
            <a:r>
              <a:rPr lang="en-US" sz="9600" i="1" dirty="0"/>
              <a:t>Explanation:</a:t>
            </a:r>
            <a:r>
              <a:rPr lang="en-US" sz="9600" dirty="0"/>
              <a:t> Provides guidelines for contributors but does not technically enforce exclusion of files.</a:t>
            </a:r>
          </a:p>
          <a:p>
            <a:pPr>
              <a:buFont typeface="Arial" panose="020B0604020202020204" pitchFamily="34" charset="0"/>
              <a:buNone/>
            </a:pPr>
            <a:endParaRPr lang="en-US" sz="9600" dirty="0"/>
          </a:p>
          <a:p>
            <a:r>
              <a:rPr lang="en-US" sz="9600" b="1" dirty="0"/>
              <a:t>Correct answer: b</a:t>
            </a:r>
            <a:endParaRPr lang="en-US" sz="9600" dirty="0"/>
          </a:p>
          <a:p>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2291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What does secret scanning do?</a:t>
            </a:r>
          </a:p>
          <a:p>
            <a:br>
              <a:rPr lang="en-US" sz="9600" dirty="0"/>
            </a:br>
            <a:r>
              <a:rPr lang="en-US" sz="9600" dirty="0"/>
              <a:t>a. </a:t>
            </a:r>
            <a:r>
              <a:rPr lang="en-US" sz="9600" b="1" dirty="0"/>
              <a:t>Looks for known secrets or credentials committed within the repository.</a:t>
            </a:r>
            <a:endParaRPr lang="en-US" sz="9600" dirty="0"/>
          </a:p>
          <a:p>
            <a:pPr>
              <a:buFont typeface="Arial" panose="020B0604020202020204" pitchFamily="34" charset="0"/>
              <a:buNone/>
            </a:pPr>
            <a:r>
              <a:rPr lang="en-US" sz="9600" i="1" dirty="0"/>
              <a:t>Explanation:</a:t>
            </a:r>
            <a:r>
              <a:rPr lang="en-US" sz="9600" dirty="0"/>
              <a:t> Secret scanning detects API keys, tokens, and other sensitive strings in your commit history and files.</a:t>
            </a:r>
          </a:p>
          <a:p>
            <a:pPr>
              <a:buFont typeface="Arial" panose="020B0604020202020204" pitchFamily="34" charset="0"/>
              <a:buNone/>
            </a:pPr>
            <a:br>
              <a:rPr lang="en-US" sz="9600" dirty="0"/>
            </a:br>
            <a:r>
              <a:rPr lang="en-US" sz="9600" dirty="0"/>
              <a:t>b. </a:t>
            </a:r>
            <a:r>
              <a:rPr lang="en-US" sz="9600" b="1" dirty="0"/>
              <a:t>Analyzes and finds security vulnerabilities and errors in the code in a GitHub repository.</a:t>
            </a:r>
            <a:endParaRPr lang="en-US" sz="9600" dirty="0"/>
          </a:p>
          <a:p>
            <a:pPr>
              <a:buFont typeface="Arial" panose="020B0604020202020204" pitchFamily="34" charset="0"/>
              <a:buNone/>
            </a:pPr>
            <a:r>
              <a:rPr lang="en-US" sz="9600" i="1" dirty="0"/>
              <a:t>Explanation:</a:t>
            </a:r>
            <a:r>
              <a:rPr lang="en-US" sz="9600" dirty="0"/>
              <a:t> That describes code scanning (e.g., </a:t>
            </a:r>
            <a:r>
              <a:rPr lang="en-US" sz="9600" dirty="0" err="1"/>
              <a:t>CodeQL</a:t>
            </a:r>
            <a:r>
              <a:rPr lang="en-US" sz="9600" dirty="0"/>
              <a:t>), not secret scanning.</a:t>
            </a:r>
          </a:p>
          <a:p>
            <a:pPr>
              <a:buFont typeface="Arial" panose="020B0604020202020204" pitchFamily="34" charset="0"/>
              <a:buNone/>
            </a:pPr>
            <a:br>
              <a:rPr lang="en-US" sz="9600" dirty="0"/>
            </a:br>
            <a:r>
              <a:rPr lang="en-US" sz="9600" dirty="0"/>
              <a:t>c. </a:t>
            </a:r>
            <a:r>
              <a:rPr lang="en-US" sz="9600" b="1" dirty="0"/>
              <a:t>Secret scanning uses </a:t>
            </a:r>
            <a:r>
              <a:rPr lang="en-US" sz="9600" b="1" dirty="0" err="1"/>
              <a:t>CodeQL</a:t>
            </a:r>
            <a:r>
              <a:rPr lang="en-US" sz="9600" b="1" dirty="0"/>
              <a:t> to query your code as data.</a:t>
            </a:r>
            <a:endParaRPr lang="en-US" sz="9600" dirty="0"/>
          </a:p>
          <a:p>
            <a:pPr>
              <a:buFont typeface="Arial" panose="020B0604020202020204" pitchFamily="34" charset="0"/>
              <a:buNone/>
            </a:pPr>
            <a:r>
              <a:rPr lang="en-US" sz="9600" i="1" dirty="0"/>
              <a:t>Explanation:</a:t>
            </a:r>
            <a:r>
              <a:rPr lang="en-US" sz="9600" dirty="0"/>
              <a:t> Secret scanning is a separate feature and does not rely on </a:t>
            </a:r>
            <a:r>
              <a:rPr lang="en-US" sz="9600" dirty="0" err="1"/>
              <a:t>CodeQL</a:t>
            </a:r>
            <a:r>
              <a:rPr lang="en-US" sz="9600" dirty="0"/>
              <a:t> queries.</a:t>
            </a:r>
          </a:p>
          <a:p>
            <a:pPr>
              <a:buFont typeface="Arial" panose="020B0604020202020204" pitchFamily="34" charset="0"/>
              <a:buNone/>
            </a:pPr>
            <a:endParaRPr lang="en-US" sz="9600" dirty="0"/>
          </a:p>
          <a:p>
            <a:r>
              <a:rPr lang="en-US" sz="9600" b="1" dirty="0"/>
              <a:t>Correct answer: a</a:t>
            </a:r>
            <a:endParaRPr lang="en-US" sz="9600" dirty="0"/>
          </a:p>
          <a:p>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59219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indent="0">
              <a:buNone/>
            </a:pPr>
            <a:r>
              <a:rPr lang="en-US" dirty="0"/>
              <a:t>In this module, you learned why securing your GitHub repository is critical and how shifting security checks left in the development lifecycle helps catch issues early</a:t>
            </a:r>
          </a:p>
          <a:p>
            <a:pPr marL="0" indent="0">
              <a:buNone/>
            </a:pPr>
            <a:endParaRPr lang="en-US" dirty="0"/>
          </a:p>
          <a:p>
            <a:pPr marL="0" indent="0">
              <a:buNone/>
            </a:pPr>
            <a:r>
              <a:rPr lang="en-US" dirty="0"/>
              <a:t>We reviewed essential security controls—like .</a:t>
            </a:r>
            <a:r>
              <a:rPr lang="en-US" dirty="0" err="1"/>
              <a:t>gitignore</a:t>
            </a:r>
            <a:r>
              <a:rPr lang="en-US" dirty="0"/>
              <a:t> files to prevent accidental commits, </a:t>
            </a:r>
            <a:r>
              <a:rPr lang="en-US" dirty="0" err="1"/>
              <a:t>Dependabot</a:t>
            </a:r>
            <a:r>
              <a:rPr lang="en-US" dirty="0"/>
              <a:t> alerts and dependency graphs to detect vulnerable packages, and advanced checks such as code scanning and secret scanning. Armed with these best practices, you can maintain a robust, developer‑friendly security posture in your projects.</a:t>
            </a:r>
          </a:p>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a:p>
            <a:r>
              <a:rPr lang="en-US" dirty="0"/>
              <a:t>To dive deeper, check out these resources:</a:t>
            </a:r>
          </a:p>
          <a:p>
            <a:pPr marL="171450" indent="-171450">
              <a:buFont typeface="Arial" panose="020B0604020202020204" pitchFamily="34" charset="0"/>
              <a:buChar char="•"/>
            </a:pPr>
            <a:r>
              <a:rPr lang="en-US" b="1" dirty="0"/>
              <a:t>Viewing and updating </a:t>
            </a:r>
            <a:r>
              <a:rPr lang="en-US" b="1" dirty="0" err="1"/>
              <a:t>Dependabot</a:t>
            </a:r>
            <a:r>
              <a:rPr lang="en-US" b="1" dirty="0"/>
              <a:t> alerts</a:t>
            </a:r>
            <a:r>
              <a:rPr lang="en-US" dirty="0"/>
              <a:t> – learn how to tune and act on vulnerability notifications</a:t>
            </a:r>
          </a:p>
          <a:p>
            <a:pPr marL="171450" indent="-171450">
              <a:buFont typeface="Arial" panose="020B0604020202020204" pitchFamily="34" charset="0"/>
              <a:buChar char="•"/>
            </a:pPr>
            <a:r>
              <a:rPr lang="en-US" b="1" dirty="0" err="1"/>
              <a:t>Dependabot</a:t>
            </a:r>
            <a:r>
              <a:rPr lang="en-US" b="1" dirty="0"/>
              <a:t> official site</a:t>
            </a:r>
            <a:r>
              <a:rPr lang="en-US" dirty="0"/>
              <a:t> – full documentation on dependency updates</a:t>
            </a:r>
          </a:p>
          <a:p>
            <a:pPr marL="171450" indent="-171450">
              <a:buFont typeface="Arial" panose="020B0604020202020204" pitchFamily="34" charset="0"/>
              <a:buChar char="•"/>
            </a:pPr>
            <a:r>
              <a:rPr lang="en-US" b="1" dirty="0"/>
              <a:t>Security apps on GitHub Marketplace</a:t>
            </a:r>
            <a:r>
              <a:rPr lang="en-US" dirty="0"/>
              <a:t> – explore third‑party tools for enhanced scanning and monitoring</a:t>
            </a:r>
          </a:p>
          <a:p>
            <a:pPr marL="171450" indent="-171450">
              <a:buFont typeface="Arial" panose="020B0604020202020204" pitchFamily="34" charset="0"/>
              <a:buChar char="•"/>
            </a:pPr>
            <a:r>
              <a:rPr lang="en-US" b="1" dirty="0"/>
              <a:t>Adding a security policy to your repository</a:t>
            </a:r>
            <a:r>
              <a:rPr lang="en-US" dirty="0"/>
              <a:t> – templates and guidance for your </a:t>
            </a:r>
            <a:r>
              <a:rPr lang="en-US" dirty="0" err="1"/>
              <a:t>SECURITY.md</a:t>
            </a:r>
            <a:endParaRPr lang="en-US" dirty="0"/>
          </a:p>
          <a:p>
            <a:pPr marL="171450" indent="-171450">
              <a:buFont typeface="Arial" panose="020B0604020202020204" pitchFamily="34" charset="0"/>
              <a:buChar char="•"/>
            </a:pPr>
            <a:r>
              <a:rPr lang="en-US" b="1" dirty="0"/>
              <a:t>Ignoring files</a:t>
            </a:r>
            <a:r>
              <a:rPr lang="en-US" dirty="0"/>
              <a:t> – best practices for crafting .</a:t>
            </a:r>
            <a:r>
              <a:rPr lang="en-US" dirty="0" err="1"/>
              <a:t>gitignore</a:t>
            </a:r>
            <a:r>
              <a:rPr lang="en-US" dirty="0"/>
              <a:t> rules</a:t>
            </a:r>
          </a:p>
          <a:p>
            <a:pPr marL="171450" indent="-171450">
              <a:buFont typeface="Arial" panose="020B0604020202020204" pitchFamily="34" charset="0"/>
              <a:buChar char="•"/>
            </a:pPr>
            <a:r>
              <a:rPr lang="en-US" b="1" dirty="0"/>
              <a:t>Removing sensitive data from a repository</a:t>
            </a:r>
            <a:r>
              <a:rPr lang="en-US" dirty="0"/>
              <a:t> – step‑by‑step guide to scrub secrets from your history</a:t>
            </a:r>
          </a:p>
          <a:p>
            <a:endParaRPr lang="en-US" dirty="0"/>
          </a:p>
          <a:p>
            <a:r>
              <a:rPr lang="en-US" dirty="0"/>
              <a:t>Feel free to bookmark these as you continue automating and strengthening your DevOps workflows.</a:t>
            </a:r>
          </a:p>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9971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isn’t an afterthought—it’s woven into every phase of the software-development lifecycle, from writing code to deploying infrastructure. Today, we’re focusing on the processes and workflows that keep your repository safe without turning it into a fortress that scares away contributors.</a:t>
            </a:r>
          </a:p>
          <a:p>
            <a:endParaRPr lang="en-US" dirty="0"/>
          </a:p>
          <a:p>
            <a:r>
              <a:rPr lang="en-US" dirty="0"/>
              <a:t>Imagine you’re responsible for a mission-critical GitHub repo: you want airtight protection, but you also want your team—and the open-source community—to feel welcome. Strict security policies can introduce friction, slowing down development and collaboration. </a:t>
            </a:r>
          </a:p>
          <a:p>
            <a:endParaRPr lang="en-US" dirty="0"/>
          </a:p>
          <a:p>
            <a:r>
              <a:rPr lang="en-US" dirty="0"/>
              <a:t>GitHub’s suite of automated security features—like branch protection, code scanning, </a:t>
            </a:r>
            <a:r>
              <a:rPr lang="en-US" dirty="0" err="1"/>
              <a:t>Dependabot</a:t>
            </a:r>
            <a:r>
              <a:rPr lang="en-US" dirty="0"/>
              <a:t>, and secret scanning—helps you strike the right balance. These tools enforce robust safeguards under the hood, so your contributors can keep shipping code without stumbling over manual gates or complex workflows.</a:t>
            </a:r>
          </a:p>
          <a:p>
            <a:pPr algn="l"/>
            <a:endParaRPr lang="en-US" b="1" i="0" dirty="0">
              <a:solidFill>
                <a:srgbClr val="161616"/>
              </a:solidFill>
              <a:effectLst/>
              <a:latin typeface="Segoe UI" panose="020B0502040204020203" pitchFamily="34" charset="0"/>
            </a:endParaRPr>
          </a:p>
          <a:p>
            <a:r>
              <a:rPr lang="en-US" dirty="0"/>
              <a:t>By the end of this module, you’ll be able to:</a:t>
            </a:r>
          </a:p>
          <a:p>
            <a:pPr marL="228600" indent="-228600">
              <a:buFont typeface="+mj-lt"/>
              <a:buAutoNum type="arabicPeriod"/>
            </a:pPr>
            <a:r>
              <a:rPr lang="en-US" b="1" dirty="0"/>
              <a:t>Recognize why securing your repository early—‘shifting left’—is critical</a:t>
            </a:r>
            <a:r>
              <a:rPr lang="en-US" dirty="0"/>
              <a:t> to catching vulnerabilities before they reach production.</a:t>
            </a:r>
          </a:p>
          <a:p>
            <a:pPr marL="228600" indent="-228600">
              <a:buFont typeface="+mj-lt"/>
              <a:buAutoNum type="arabicPeriod"/>
            </a:pPr>
            <a:r>
              <a:rPr lang="en-US" b="1" dirty="0"/>
              <a:t>Identify GitHub’s security tools and best practices</a:t>
            </a:r>
            <a:r>
              <a:rPr lang="en-US" dirty="0"/>
              <a:t>, from .</a:t>
            </a:r>
            <a:r>
              <a:rPr lang="en-US" dirty="0" err="1"/>
              <a:t>gitignore</a:t>
            </a:r>
            <a:r>
              <a:rPr lang="en-US" dirty="0"/>
              <a:t> to automated dependency updates, that form the backbone of a proactive defense strategy.</a:t>
            </a:r>
          </a:p>
          <a:p>
            <a:pPr marL="228600" indent="-228600">
              <a:buFont typeface="+mj-lt"/>
              <a:buAutoNum type="arabicPeriod"/>
            </a:pPr>
            <a:r>
              <a:rPr lang="en-US" b="1" dirty="0"/>
              <a:t>Keep sensitive files out of your repo</a:t>
            </a:r>
            <a:r>
              <a:rPr lang="en-US" dirty="0"/>
              <a:t> by mastering .</a:t>
            </a:r>
            <a:r>
              <a:rPr lang="en-US" dirty="0" err="1"/>
              <a:t>gitignore</a:t>
            </a:r>
            <a:r>
              <a:rPr lang="en-US" dirty="0"/>
              <a:t> patterns and workflows.</a:t>
            </a:r>
          </a:p>
          <a:p>
            <a:pPr marL="228600" indent="-228600">
              <a:buFont typeface="+mj-lt"/>
              <a:buAutoNum type="arabicPeriod"/>
            </a:pPr>
            <a:r>
              <a:rPr lang="en-US" b="1" dirty="0"/>
              <a:t>Detect and remediate vulnerable dependencies</a:t>
            </a:r>
            <a:r>
              <a:rPr lang="en-US" dirty="0"/>
              <a:t> with </a:t>
            </a:r>
            <a:r>
              <a:rPr lang="en-US" dirty="0" err="1"/>
              <a:t>Dependabot</a:t>
            </a:r>
            <a:r>
              <a:rPr lang="en-US" dirty="0"/>
              <a:t> and manual review.</a:t>
            </a:r>
          </a:p>
          <a:p>
            <a:pPr marL="228600" indent="-228600">
              <a:buFont typeface="+mj-lt"/>
              <a:buAutoNum type="arabicPeriod"/>
            </a:pPr>
            <a:r>
              <a:rPr lang="en-US" b="1" dirty="0"/>
              <a:t>Leverage advanced features</a:t>
            </a:r>
            <a:r>
              <a:rPr lang="en-US" dirty="0"/>
              <a:t> like code scanning and secret scanning to surface hidden risks and protect your secrets.</a:t>
            </a:r>
          </a:p>
          <a:p>
            <a:endParaRPr lang="en-US" dirty="0"/>
          </a:p>
          <a:p>
            <a:r>
              <a:rPr lang="en-US" dirty="0"/>
              <a:t>These skills will empower you to build a secure development pipeline that guards your code without slowing down your team.</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Maintaining a secure repository goes beyond writing safe code—it’s about leveraging GitHub’s built-in features to harden your workflows and guard your assets. </a:t>
            </a:r>
          </a:p>
          <a:p>
            <a:pPr algn="l"/>
            <a:endParaRPr lang="en-US" dirty="0"/>
          </a:p>
          <a:p>
            <a:pPr algn="l"/>
            <a:r>
              <a:rPr lang="en-US" dirty="0"/>
              <a:t>Over the next few minutes, we’ll explore a toolkit of essential practices you can apply right inside GitHub to keep your project resilient against threats while keeping contributors moving swiftly.</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3608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Every week, we read about another company hit by a security breach—customer records exposed, intellectual property stolen, reputations tarnished. In today’s environment, application security isn’t optional; it’s a core part of delivering reliable software.</a:t>
            </a:r>
          </a:p>
          <a:p>
            <a:pPr algn="l"/>
            <a:endParaRPr lang="en-US" b="1" i="0" dirty="0">
              <a:solidFill>
                <a:srgbClr val="161616"/>
              </a:solidFill>
              <a:effectLs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We need to make sure we properly authenticate who's accessing the data and that they have the correct permissions to do so. Through historical or archival data or logs, we need to be able to find evidence when something is wrong.</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4765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Security isn’t a one‑and‑done topic—it’s a rapidly evolving field that even experienced developers can find challenging. That’s why creating a culture of ongoing education is vital. Offer regular training sessions, share security bulletins, and encourage your team to pursue certifications or attend conferences. By keeping everyone’s knowledge fresh, you reduce risky assumptions and empower your staff to recognize and address new threats as they emerge.</a:t>
            </a:r>
          </a:p>
          <a:p>
            <a:endParaRPr lang="en-US" b="1" dirty="0"/>
          </a:p>
          <a:p>
            <a:br>
              <a:rPr lang="en-US" dirty="0"/>
            </a:br>
            <a:r>
              <a:rPr lang="en-US" dirty="0"/>
              <a:t>Writing code that simply works isn’t enough; it must also be built with security in mind from the very beginning. During the design phase, apply threat modeling to identify potential attack surfaces and choose secure architectures. As you develop, adopt practices like input validation, output encoding, and the principle of least privilege. Integrate static analysis and code‑review checklists focused on security to catch vulnerabilities early—before they ever reach a production environment.</a:t>
            </a:r>
          </a:p>
          <a:p>
            <a:endParaRPr lang="en-US" b="1" dirty="0"/>
          </a:p>
          <a:p>
            <a:br>
              <a:rPr lang="en-US" dirty="0"/>
            </a:br>
            <a:r>
              <a:rPr lang="en-US"/>
              <a:t>Different industries impose </a:t>
            </a:r>
            <a:r>
              <a:rPr lang="en-US" dirty="0"/>
              <a:t>strict rules on how data is handled, stored, and transmitted. You need to bake compliance checks into your CI/CD pipeline so that every build is validated against relevant standards (PCI‑DSS, HIPAA, GDPR, etc.). But compliance isn’t a one‑time milestone; it requires periodic retesting and audits to ensure that new dependencies, configuration changes, or feature additions haven’t introduced non‑compliant behavior. Treat compliance as an ongoing process, not a checkbox at release time.</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2380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First, let’s talk about </a:t>
            </a:r>
            <a:r>
              <a:rPr lang="en-US" b="1" dirty="0"/>
              <a:t>shifting left</a:t>
            </a:r>
            <a:r>
              <a:rPr lang="en-US" dirty="0"/>
              <a:t>. Instead of waiting until deployment to run security tests, we integrate them into design reviews, pull-request checks, and CI/CD pipelines. By catching issues earlier—during development rather than at release—you reduce costly rework and keep your delivery cadence fast.</a:t>
            </a:r>
          </a:p>
          <a:p>
            <a:endParaRPr lang="en-US" dirty="0"/>
          </a:p>
          <a:p>
            <a:r>
              <a:rPr lang="en-US" dirty="0"/>
              <a:t>Next, consider the </a:t>
            </a:r>
            <a:r>
              <a:rPr lang="en-US" b="1" dirty="0"/>
              <a:t>DevOps synergy</a:t>
            </a:r>
            <a:r>
              <a:rPr lang="en-US" dirty="0"/>
              <a:t>. With modern build tools and platforms, security scans—static analysis, dependency checks, secret detection—become automated steps in your existing workflows. That means developers get actionable feedback where they already work, turning security from a specialist task into a natural part of daily coding.</a:t>
            </a:r>
          </a:p>
          <a:p>
            <a:endParaRPr lang="en-US" dirty="0"/>
          </a:p>
          <a:p>
            <a:r>
              <a:rPr lang="en-US" dirty="0"/>
              <a:t>Finally, this is as much a </a:t>
            </a:r>
            <a:r>
              <a:rPr lang="en-US" b="1" dirty="0"/>
              <a:t>culture shift</a:t>
            </a:r>
            <a:r>
              <a:rPr lang="en-US" dirty="0"/>
              <a:t> as it is a technical one. Train your teams regularly, celebrate secure-by-design wins, and make security metrics visible alongside your build and test dashboards. When everyone owns security from day one, you protect your most critical—and often most sensitive—applications without sacrificing speed or collaboration.</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11:27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6920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GitHub repository includes a </a:t>
            </a:r>
            <a:r>
              <a:rPr lang="en-US" b="1" dirty="0"/>
              <a:t>Security</a:t>
            </a:r>
            <a:r>
              <a:rPr lang="en-US" dirty="0"/>
              <a:t> tab that serves as your launchpad for built‑in security tools. </a:t>
            </a:r>
          </a:p>
          <a:p>
            <a:endParaRPr lang="en-US" dirty="0"/>
          </a:p>
          <a:p>
            <a:r>
              <a:rPr lang="en-US" dirty="0"/>
              <a:t>To find it, navigate to your repository’s main page and click </a:t>
            </a:r>
            <a:r>
              <a:rPr lang="en-US" b="1" dirty="0"/>
              <a:t>Security</a:t>
            </a:r>
            <a:r>
              <a:rPr lang="en-US" dirty="0"/>
              <a:t> just below the repo name.</a:t>
            </a:r>
          </a:p>
          <a:p>
            <a:endParaRPr lang="en-US" dirty="0"/>
          </a:p>
          <a:p>
            <a:r>
              <a:rPr lang="en-US" dirty="0"/>
              <a:t>Once you’re in the Security tab, you gain access to four core tools that help you detect and manage vulnerabilities directly within your repository.</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1085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These four core tools include: </a:t>
            </a:r>
          </a:p>
          <a:p>
            <a:pPr algn="l"/>
            <a:endParaRPr lang="en-US" b="1" i="0" dirty="0">
              <a:solidFill>
                <a:srgbClr val="161616"/>
              </a:solidFill>
              <a:effectLst/>
              <a:latin typeface="Segoe UI" panose="020B0502040204020203" pitchFamily="34" charset="0"/>
            </a:endParaRPr>
          </a:p>
          <a:p>
            <a:pPr>
              <a:buFont typeface="+mj-lt"/>
              <a:buAutoNum type="arabicPeriod"/>
            </a:pPr>
            <a:r>
              <a:rPr lang="en-US" b="1" dirty="0"/>
              <a:t>Security Policies</a:t>
            </a:r>
            <a:br>
              <a:rPr lang="en-US" dirty="0"/>
            </a:br>
            <a:r>
              <a:rPr lang="en-US" dirty="0"/>
              <a:t>By adding a </a:t>
            </a:r>
            <a:r>
              <a:rPr lang="en-US" dirty="0" err="1"/>
              <a:t>SECURITY.md</a:t>
            </a:r>
            <a:r>
              <a:rPr lang="en-US" dirty="0"/>
              <a:t> file to your repo, you publish clear instructions on how contributors and users can report security issues—ensuring you receive vulnerability reports through the right channels.</a:t>
            </a:r>
          </a:p>
          <a:p>
            <a:pPr>
              <a:buFont typeface="+mj-lt"/>
              <a:buAutoNum type="arabicPeriod"/>
            </a:pPr>
            <a:endParaRPr lang="en-US" dirty="0"/>
          </a:p>
          <a:p>
            <a:pPr>
              <a:buFont typeface="+mj-lt"/>
              <a:buAutoNum type="arabicPeriod"/>
            </a:pPr>
            <a:r>
              <a:rPr lang="en-US" b="1" dirty="0" err="1"/>
              <a:t>Dependabot</a:t>
            </a:r>
            <a:r>
              <a:rPr lang="en-US" b="1" dirty="0"/>
              <a:t> Alerts</a:t>
            </a:r>
            <a:br>
              <a:rPr lang="en-US" dirty="0"/>
            </a:br>
            <a:r>
              <a:rPr lang="en-US" dirty="0" err="1"/>
              <a:t>Dependabot</a:t>
            </a:r>
            <a:r>
              <a:rPr lang="en-US" dirty="0"/>
              <a:t> continuously scans your dependency graph for known vulnerabilities or malware. When it finds a risk, GitHub notifies you so you can review and update your dependencies before they’re exploited.</a:t>
            </a:r>
          </a:p>
          <a:p>
            <a:pPr>
              <a:buFont typeface="+mj-lt"/>
              <a:buAutoNum type="arabicPeriod"/>
            </a:pPr>
            <a:endParaRPr lang="en-US" dirty="0"/>
          </a:p>
          <a:p>
            <a:pPr>
              <a:buFont typeface="+mj-lt"/>
              <a:buAutoNum type="arabicPeriod"/>
            </a:pPr>
            <a:r>
              <a:rPr lang="en-US" b="1" dirty="0"/>
              <a:t>Security Advisories</a:t>
            </a:r>
            <a:br>
              <a:rPr lang="en-US" dirty="0"/>
            </a:br>
            <a:r>
              <a:rPr lang="en-US" dirty="0"/>
              <a:t>Use private advisories to coordinate the disclosure and remediation of vulnerabilities. You can discuss fixes with your team, draft patches, and then publish the advisory to inform your users—all without exposing details prematurely.</a:t>
            </a:r>
          </a:p>
          <a:p>
            <a:pPr>
              <a:buFont typeface="+mj-lt"/>
              <a:buAutoNum type="arabicPeriod"/>
            </a:pPr>
            <a:endParaRPr lang="en-US" dirty="0"/>
          </a:p>
          <a:p>
            <a:pPr>
              <a:buFont typeface="+mj-lt"/>
              <a:buAutoNum type="arabicPeriod"/>
            </a:pPr>
            <a:r>
              <a:rPr lang="en-US" b="1" dirty="0"/>
              <a:t>Code Scanning</a:t>
            </a:r>
            <a:br>
              <a:rPr lang="en-US" dirty="0"/>
            </a:br>
            <a:r>
              <a:rPr lang="en-US" dirty="0"/>
              <a:t>Powered by tools like </a:t>
            </a:r>
            <a:r>
              <a:rPr lang="en-US" dirty="0" err="1"/>
              <a:t>CodeQL</a:t>
            </a:r>
            <a:r>
              <a:rPr lang="en-US" dirty="0"/>
              <a:t>, code scanning analyzes your source for security flaws and errors. The results appear in the Security tab and in pull requests, letting you triage findings and fix issues as part of your standard development workflow.</a:t>
            </a:r>
          </a:p>
          <a:p>
            <a:pPr>
              <a:buFont typeface="+mj-lt"/>
              <a:buAutoNum type="arabicPeriod"/>
            </a:pPr>
            <a:endParaRPr lang="en-US" dirty="0"/>
          </a:p>
          <a:p>
            <a:r>
              <a:rPr lang="en-US" dirty="0"/>
              <a:t>For full details on configuring and using these capabilities, refer to the GitHub security features documentation.</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1317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4BA2-14D7-00D0-6961-D6A1D45C01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8A31DE-77FD-CD4E-F0EB-636ED3A5C0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B8DB0A-92C5-F851-2910-41F4BA3B239E}"/>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5" name="Footer Placeholder 4">
            <a:extLst>
              <a:ext uri="{FF2B5EF4-FFF2-40B4-BE49-F238E27FC236}">
                <a16:creationId xmlns:a16="http://schemas.microsoft.com/office/drawing/2014/main" id="{01481857-038F-0855-4A4E-8C03DE69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A4702-4E9F-6C61-9E1B-A53C9EE6AB6D}"/>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3134119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B441-B494-4911-3777-DB6C96FE19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5AC7A2-406D-EB64-177B-6255C4597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DF159-88DD-0A59-7CA4-335AE987F8D6}"/>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5" name="Footer Placeholder 4">
            <a:extLst>
              <a:ext uri="{FF2B5EF4-FFF2-40B4-BE49-F238E27FC236}">
                <a16:creationId xmlns:a16="http://schemas.microsoft.com/office/drawing/2014/main" id="{BC2F5F44-3E8B-AB68-7326-1BB6B821B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3BA23-84A3-1EAF-8ADE-83DC2CF7509A}"/>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186965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28357B-4697-7483-FA8B-2E6E7F3FA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14F3F-CCB2-288D-3BC0-8EDADE24EE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CAEBA-64D2-F639-857B-3A52A157E897}"/>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5" name="Footer Placeholder 4">
            <a:extLst>
              <a:ext uri="{FF2B5EF4-FFF2-40B4-BE49-F238E27FC236}">
                <a16:creationId xmlns:a16="http://schemas.microsoft.com/office/drawing/2014/main" id="{4E9A6557-77FF-470A-8877-AE47CB2C2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6D156-E8F9-5732-C873-61E92EB63E42}"/>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2295281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84074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149954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1395341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304191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9859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0306491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9BCA-79B8-9397-AC6E-3F3B72582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C8D7F-2AFA-A543-1D99-1B1DC04D45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BE56D-8B2E-1D6B-7206-68E7603FD1FB}"/>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5" name="Footer Placeholder 4">
            <a:extLst>
              <a:ext uri="{FF2B5EF4-FFF2-40B4-BE49-F238E27FC236}">
                <a16:creationId xmlns:a16="http://schemas.microsoft.com/office/drawing/2014/main" id="{FE276770-0421-5AE3-C6C9-22D78BDF7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B7CE5-0832-68A4-301A-1D9F14760468}"/>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90257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856-2A51-C469-4A91-E2AED7CFF7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0810ED-7EC4-6C85-1814-96A3D47A24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7BC4DD-C696-1575-E5EF-A2763ADF47B2}"/>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5" name="Footer Placeholder 4">
            <a:extLst>
              <a:ext uri="{FF2B5EF4-FFF2-40B4-BE49-F238E27FC236}">
                <a16:creationId xmlns:a16="http://schemas.microsoft.com/office/drawing/2014/main" id="{39E688D0-DBBF-CC14-8E85-E645E586B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DB9B0-BEA9-8D86-90C8-AF816F1A9291}"/>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3042071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9E19-9C6D-1C89-D620-802881CD1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0C260-9271-332A-412A-58FC65D773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6BE9E3-B785-1F0B-FD0F-975BDF80E0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57DFE9-F675-09F8-5AFE-7429674B32C7}"/>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6" name="Footer Placeholder 5">
            <a:extLst>
              <a:ext uri="{FF2B5EF4-FFF2-40B4-BE49-F238E27FC236}">
                <a16:creationId xmlns:a16="http://schemas.microsoft.com/office/drawing/2014/main" id="{7F1264EC-BFC1-7BF4-1D61-C4E904572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7874E7-0924-872F-73CB-6A1A58AFE6EE}"/>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1161711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895F-53AE-C3B9-1EB7-8AFC513FA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4C8CB2-A58D-B677-2E08-67FB2BAAD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71ADBF-D808-8F9C-75D4-A0D8182DD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07F2C7-4B4E-35EF-BE11-08671877BF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F1D5B-2B2D-B9E4-75E1-5E907A3EA2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3FDA54-4617-2913-6213-E36E5F72F879}"/>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8" name="Footer Placeholder 7">
            <a:extLst>
              <a:ext uri="{FF2B5EF4-FFF2-40B4-BE49-F238E27FC236}">
                <a16:creationId xmlns:a16="http://schemas.microsoft.com/office/drawing/2014/main" id="{8E2E8961-34A0-CF34-0AB9-C2F4111F78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34D184-7693-6B06-6533-EF4E8EFC3581}"/>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3545642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BF1A-034F-BE5C-17B7-06EB302AC9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E2360F-53F5-758C-FB8A-A5CF5C0725CA}"/>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4" name="Footer Placeholder 3">
            <a:extLst>
              <a:ext uri="{FF2B5EF4-FFF2-40B4-BE49-F238E27FC236}">
                <a16:creationId xmlns:a16="http://schemas.microsoft.com/office/drawing/2014/main" id="{4972216F-43AA-2849-5136-206E824E28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F86C96-DAF8-4EBD-84A2-B9519313953F}"/>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143606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FBB5E-7F94-C7B6-6BEA-25536AD7875F}"/>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3" name="Footer Placeholder 2">
            <a:extLst>
              <a:ext uri="{FF2B5EF4-FFF2-40B4-BE49-F238E27FC236}">
                <a16:creationId xmlns:a16="http://schemas.microsoft.com/office/drawing/2014/main" id="{7CB33248-EF4D-DE28-9B7D-F02D703EA4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44EA9-7294-52DF-6E16-2A2A9500B905}"/>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361114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2D6F-DC3F-2D1C-A6BC-67C04BCD0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8148A-0369-B9A4-4AC8-B158E7AC9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EBBBDF-083C-33E4-3901-15BD932C7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DFD91-1EFD-15BE-DE6B-D9A3080007BA}"/>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6" name="Footer Placeholder 5">
            <a:extLst>
              <a:ext uri="{FF2B5EF4-FFF2-40B4-BE49-F238E27FC236}">
                <a16:creationId xmlns:a16="http://schemas.microsoft.com/office/drawing/2014/main" id="{7F1536D0-BBBD-0C32-A717-45F3DD1CF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B0656-372A-8516-AADC-3915A95E8891}"/>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88392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AA59-37A0-CA8B-76F9-F709225B8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84D5DB-AC9F-82DC-4C29-FC80161ED9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69A865-B614-B8E9-0242-A622D91D4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B99758-6384-1100-F7D4-22E4E9A4E5DF}"/>
              </a:ext>
            </a:extLst>
          </p:cNvPr>
          <p:cNvSpPr>
            <a:spLocks noGrp="1"/>
          </p:cNvSpPr>
          <p:nvPr>
            <p:ph type="dt" sz="half" idx="10"/>
          </p:nvPr>
        </p:nvSpPr>
        <p:spPr/>
        <p:txBody>
          <a:bodyPr/>
          <a:lstStyle/>
          <a:p>
            <a:fld id="{4F240542-1C3E-6949-BF90-DDC2FA475D7E}" type="datetimeFigureOut">
              <a:rPr lang="en-US" smtClean="0"/>
              <a:t>5/13/2025</a:t>
            </a:fld>
            <a:endParaRPr lang="en-US"/>
          </a:p>
        </p:txBody>
      </p:sp>
      <p:sp>
        <p:nvSpPr>
          <p:cNvPr id="6" name="Footer Placeholder 5">
            <a:extLst>
              <a:ext uri="{FF2B5EF4-FFF2-40B4-BE49-F238E27FC236}">
                <a16:creationId xmlns:a16="http://schemas.microsoft.com/office/drawing/2014/main" id="{BAF8E02D-08F4-0F69-9B38-93321240D9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01785B-C3C9-F5FB-E415-2EE5542B7379}"/>
              </a:ext>
            </a:extLst>
          </p:cNvPr>
          <p:cNvSpPr>
            <a:spLocks noGrp="1"/>
          </p:cNvSpPr>
          <p:nvPr>
            <p:ph type="sldNum" sz="quarter" idx="12"/>
          </p:nvPr>
        </p:nvSpPr>
        <p:spPr/>
        <p:txBody>
          <a:bodyPr/>
          <a:lstStyle/>
          <a:p>
            <a:fld id="{AC24523D-0FEC-C940-AD6C-ED09A0B2678D}" type="slidenum">
              <a:rPr lang="en-US" smtClean="0"/>
              <a:t>‹#›</a:t>
            </a:fld>
            <a:endParaRPr lang="en-US"/>
          </a:p>
        </p:txBody>
      </p:sp>
    </p:spTree>
    <p:extLst>
      <p:ext uri="{BB962C8B-B14F-4D97-AF65-F5344CB8AC3E}">
        <p14:creationId xmlns:p14="http://schemas.microsoft.com/office/powerpoint/2010/main" val="18591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D36325-D32E-7850-2AE4-7ADD099E2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AF0582-E9A4-B310-966F-7220FDDA5F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F3B03-1C4B-B3AF-204D-F198B200B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240542-1C3E-6949-BF90-DDC2FA475D7E}" type="datetimeFigureOut">
              <a:rPr lang="en-US" smtClean="0"/>
              <a:t>5/13/2025</a:t>
            </a:fld>
            <a:endParaRPr lang="en-US"/>
          </a:p>
        </p:txBody>
      </p:sp>
      <p:sp>
        <p:nvSpPr>
          <p:cNvPr id="5" name="Footer Placeholder 4">
            <a:extLst>
              <a:ext uri="{FF2B5EF4-FFF2-40B4-BE49-F238E27FC236}">
                <a16:creationId xmlns:a16="http://schemas.microsoft.com/office/drawing/2014/main" id="{FA59105E-B2D2-6E0E-70FA-311954656E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3D96A8-CE49-6E73-A771-57C49F267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24523D-0FEC-C940-AD6C-ED09A0B2678D}" type="slidenum">
              <a:rPr lang="en-US" smtClean="0"/>
              <a:t>‹#›</a:t>
            </a:fld>
            <a:endParaRPr lang="en-US"/>
          </a:p>
        </p:txBody>
      </p:sp>
    </p:spTree>
    <p:extLst>
      <p:ext uri="{BB962C8B-B14F-4D97-AF65-F5344CB8AC3E}">
        <p14:creationId xmlns:p14="http://schemas.microsoft.com/office/powerpoint/2010/main" val="1269269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ithub.com/code-security/getting-started/adding-a-security-policy-to-your-repository"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ithub.com/code-security/security-advisories/working-with-repository-security-advisories/about-repository-security-advisories"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ithub.com/get-started/git-basics/ignoring-file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github.com/github/gitignor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github.com/authentication/keeping-your-account-and-data-secure/removing-sensitive-data-from-a-repository"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ithub.com/repositories/managing-your-repositorys-settings-and-features/customizing-your-repository/about-code-owners#codeowners-syntax"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hub.com/code-security/supply-chain-security/understanding-your-software-supply-chain/about-the-dependency-graph"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ithub.com/code-security/dependabot/dependabot-alerts/about-dependabot-alerts#dependabot-alerts-for-vulnerable-dependencie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docs.github.com/code-security/security-advisories/working-with-repository-security-advisories/about-repository-security-advisories#dependabot-alerts-for-published-security-advisories" TargetMode="External"/><Relationship Id="rId5" Type="http://schemas.openxmlformats.org/officeDocument/2006/relationships/image" Target="../media/image15.png"/><Relationship Id="rId4" Type="http://schemas.openxmlformats.org/officeDocument/2006/relationships/hyperlink" Target="https://docs.github.com/code-security/dependabot/dependabot-security-updates/configuring-dependabot-security-updat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maintain-secure-repository-githu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en/code-security/secret-scanning/introduction/about-secret-scanning"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19.sv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kills/secure-repository-supply-chain"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hyperlink" Target="https://docs.github.com/code-security/dependabot/dependabot-alerts/viewing-and-updating-dependabot-alerts" TargetMode="External"/><Relationship Id="rId3" Type="http://schemas.openxmlformats.org/officeDocument/2006/relationships/hyperlink" Target="https://learn.microsoft.com/en-us/training/modules/automate-devops-github-apps/" TargetMode="External"/><Relationship Id="rId7" Type="http://schemas.openxmlformats.org/officeDocument/2006/relationships/hyperlink" Target="https://docs.github.com/authentication/keeping-your-account-and-data-secure/removing-sensitive-data-from-a-repository"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hyperlink" Target="https://docs.github.com/get-started/git-basics/ignoring-files" TargetMode="External"/><Relationship Id="rId5" Type="http://schemas.openxmlformats.org/officeDocument/2006/relationships/hyperlink" Target="https://docs.github.com/code-security/getting-started/adding-a-security-policy-to-your-repository" TargetMode="External"/><Relationship Id="rId10" Type="http://schemas.openxmlformats.org/officeDocument/2006/relationships/hyperlink" Target="https://github.com/marketplace/category/security" TargetMode="External"/><Relationship Id="rId4" Type="http://schemas.openxmlformats.org/officeDocument/2006/relationships/hyperlink" Target="https://learn.microsoft.com/en-us/training/modules/upload-project-github/" TargetMode="External"/><Relationship Id="rId9" Type="http://schemas.openxmlformats.org/officeDocument/2006/relationships/hyperlink" Target="https://github.com/dependabo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github.com/code-security/getting-started/github-security-feature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549528"/>
            <a:ext cx="5748827" cy="2110578"/>
          </a:xfrm>
        </p:spPr>
        <p:txBody>
          <a:bodyPr/>
          <a:lstStyle/>
          <a:p>
            <a:r>
              <a:rPr lang="en-US" dirty="0">
                <a:latin typeface="Quattrocento Sans" panose="020B0502050000020003" pitchFamily="34" charset="0"/>
              </a:rPr>
              <a:t>GH-100: GitHub Fundamentals - </a:t>
            </a:r>
            <a:r>
              <a:rPr lang="en-US" sz="3600" dirty="0">
                <a:latin typeface="Quattrocento Sans" panose="020B0502050000020003" pitchFamily="34" charset="0"/>
              </a:rPr>
              <a:t>Administration basics and product features Part 1</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501035"/>
          </a:xfrm>
        </p:spPr>
        <p:txBody>
          <a:bodyPr/>
          <a:lstStyle/>
          <a:p>
            <a:r>
              <a:rPr lang="en-US" sz="1800" dirty="0">
                <a:latin typeface="Quattrocento Sans" panose="020B0502050000020003" pitchFamily="34" charset="0"/>
                <a:hlinkClick r:id="" action="ppaction://noaction">
                  <a:extLst>
                    <a:ext uri="{A12FA001-AC4F-418D-AE19-62706E023703}">
                      <ahyp:hlinkClr xmlns:ahyp="http://schemas.microsoft.com/office/drawing/2018/hyperlinkcolor" val="tx"/>
                    </a:ext>
                  </a:extLst>
                </a:hlinkClick>
              </a:rPr>
              <a:t>GitHub Fundamentals - Administration basics and product features  </a:t>
            </a:r>
          </a:p>
          <a:p>
            <a:r>
              <a:rPr lang="en-US" sz="1800" dirty="0">
                <a:latin typeface="Quattrocento Sans" panose="020B0502050000020003" pitchFamily="34" charset="0"/>
                <a:hlinkClick r:id="" action="ppaction://noaction">
                  <a:extLst>
                    <a:ext uri="{A12FA001-AC4F-418D-AE19-62706E023703}">
                      <ahyp:hlinkClr xmlns:ahyp="http://schemas.microsoft.com/office/drawing/2018/hyperlinkcolor" val="tx"/>
                    </a:ext>
                  </a:extLst>
                </a:hlinkClick>
              </a:rPr>
              <a:t>- Part 1</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6" y="367781"/>
            <a:ext cx="10273971" cy="492443"/>
          </a:xfrm>
        </p:spPr>
        <p:txBody>
          <a:bodyPr>
            <a:normAutofit fontScale="90000"/>
          </a:bodyPr>
          <a:lstStyle/>
          <a:p>
            <a:r>
              <a:rPr lang="en-US" sz="3200" dirty="0">
                <a:latin typeface="Quattrocento Sans" panose="020B0502050000020003" pitchFamily="34" charset="0"/>
              </a:rPr>
              <a:t>Communicate a security policy with </a:t>
            </a:r>
            <a:r>
              <a:rPr lang="en-US" sz="3200" dirty="0" err="1">
                <a:latin typeface="Quattrocento Sans" panose="020B0502050000020003" pitchFamily="34" charset="0"/>
              </a:rPr>
              <a:t>SECURITY.md</a:t>
            </a:r>
            <a:endParaRPr lang="en-US" sz="3200" dirty="0">
              <a:latin typeface="Quattrocento Sans" panose="020B0502050000020003" pitchFamily="34" charset="0"/>
            </a:endParaRP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70719" y="2460487"/>
            <a:ext cx="10594181"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0" i="0" dirty="0">
                <a:solidFill>
                  <a:srgbClr val="161616"/>
                </a:solidFill>
                <a:effectLst/>
                <a:latin typeface="Quattrocento Sans" panose="020B0502050000020003" pitchFamily="34" charset="0"/>
              </a:rPr>
              <a:t>GitHub's community benefits are substantial, but they also carry potential risks. The fact that anyone can propose bug fixes publicly comes with certain responsibilities. </a:t>
            </a:r>
          </a:p>
          <a:p>
            <a:pPr marL="0" indent="0" algn="just">
              <a:buNone/>
            </a:pPr>
            <a:r>
              <a:rPr lang="en-US" sz="2000" b="0" i="0" dirty="0">
                <a:solidFill>
                  <a:srgbClr val="161616"/>
                </a:solidFill>
                <a:effectLst/>
                <a:latin typeface="Quattrocento Sans" panose="020B0502050000020003" pitchFamily="34" charset="0"/>
              </a:rPr>
              <a:t>The most important is the responsible disclosure of information that could lead to security exploits before their underlying bugs can be fixed. Developers looking to report or address security issues look for a </a:t>
            </a:r>
            <a:r>
              <a:rPr lang="en-US" sz="1800" b="0" i="0" dirty="0" err="1">
                <a:solidFill>
                  <a:srgbClr val="161616"/>
                </a:solidFill>
                <a:effectLst/>
                <a:highlight>
                  <a:srgbClr val="C0C0C0"/>
                </a:highlight>
                <a:latin typeface="Roboto Mono" pitchFamily="49" charset="0"/>
                <a:ea typeface="Roboto Mono" pitchFamily="49" charset="0"/>
              </a:rPr>
              <a:t>SECURITY.md</a:t>
            </a:r>
            <a:r>
              <a:rPr lang="en-US" sz="1800" b="0" i="0" dirty="0">
                <a:solidFill>
                  <a:srgbClr val="161616"/>
                </a:solidFill>
                <a:effectLst/>
                <a:latin typeface="Roboto Mono" pitchFamily="49" charset="0"/>
                <a:ea typeface="Roboto Mono" pitchFamily="49" charset="0"/>
              </a:rPr>
              <a:t> </a:t>
            </a:r>
            <a:r>
              <a:rPr lang="en-US" sz="2000" b="0" i="0" dirty="0">
                <a:solidFill>
                  <a:srgbClr val="161616"/>
                </a:solidFill>
                <a:effectLst/>
                <a:latin typeface="Quattrocento Sans" panose="020B0502050000020003" pitchFamily="34" charset="0"/>
              </a:rPr>
              <a:t>file in the root of a repository in order to responsibly disclose their concerns. Providing guidance in this file ultimately speeds up the resolution of these critical issues.</a:t>
            </a:r>
          </a:p>
          <a:p>
            <a:pPr marL="0" indent="0" algn="just">
              <a:buNone/>
            </a:pPr>
            <a:endParaRPr lang="en-US" sz="2000" b="0" i="0" dirty="0">
              <a:solidFill>
                <a:srgbClr val="161616"/>
              </a:solidFill>
              <a:effectLst/>
              <a:latin typeface="Quattrocento Sans" panose="020B0502050000020003" pitchFamily="34" charset="0"/>
            </a:endParaRPr>
          </a:p>
          <a:p>
            <a:pPr marL="0" indent="0" algn="l">
              <a:buNone/>
            </a:pPr>
            <a:r>
              <a:rPr lang="en-US" sz="2000" b="0" i="0" dirty="0">
                <a:solidFill>
                  <a:srgbClr val="161616"/>
                </a:solidFill>
                <a:effectLst/>
                <a:latin typeface="Quattrocento Sans" panose="020B0502050000020003" pitchFamily="34" charset="0"/>
              </a:rPr>
              <a:t>To learn more about </a:t>
            </a:r>
            <a:r>
              <a:rPr lang="en-US" sz="1800" b="0" i="0" dirty="0" err="1">
                <a:solidFill>
                  <a:srgbClr val="161616"/>
                </a:solidFill>
                <a:effectLst/>
                <a:highlight>
                  <a:srgbClr val="C0C0C0"/>
                </a:highlight>
                <a:latin typeface="Roboto Mono" pitchFamily="49" charset="0"/>
                <a:ea typeface="Roboto Mono" pitchFamily="49" charset="0"/>
              </a:rPr>
              <a:t>SECURITY.md</a:t>
            </a:r>
            <a:r>
              <a:rPr lang="en-US" sz="2000" b="0" i="0" dirty="0">
                <a:solidFill>
                  <a:srgbClr val="161616"/>
                </a:solidFill>
                <a:effectLst/>
                <a:latin typeface="Quattrocento Sans" panose="020B0502050000020003" pitchFamily="34" charset="0"/>
              </a:rPr>
              <a:t>, see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Adding a security policy to your repository</a:t>
            </a:r>
            <a:r>
              <a:rPr lang="en-US" sz="2000" b="0" i="0" dirty="0">
                <a:solidFill>
                  <a:srgbClr val="161616"/>
                </a:solidFill>
                <a:effectLst/>
                <a:latin typeface="Quattrocento Sans" panose="020B0502050000020003" pitchFamily="34" charset="0"/>
              </a:rPr>
              <a:t>.</a:t>
            </a: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69194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6" y="367781"/>
            <a:ext cx="10273971" cy="492443"/>
          </a:xfrm>
        </p:spPr>
        <p:txBody>
          <a:bodyPr>
            <a:normAutofit fontScale="90000"/>
          </a:bodyPr>
          <a:lstStyle/>
          <a:p>
            <a:r>
              <a:rPr lang="en-US" sz="3200" dirty="0">
                <a:latin typeface="Quattrocento Sans" panose="020B0502050000020003" pitchFamily="34" charset="0"/>
              </a:rPr>
              <a:t>GitHub Security Advisories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70719" y="2562087"/>
            <a:ext cx="10594181"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0" i="0" dirty="0">
                <a:solidFill>
                  <a:srgbClr val="161616"/>
                </a:solidFill>
                <a:effectLst/>
                <a:latin typeface="Quattrocento Sans" panose="020B0502050000020003" pitchFamily="34" charset="0"/>
              </a:rPr>
              <a:t>GitHub Security Advisories allow repository maintainers to privately discuss and fix a security vulnerability in a project. After repository maintainers collaborate on a fix, they can publish the security advisory to publicly disclose the security vulnerability to the project's community. </a:t>
            </a:r>
          </a:p>
          <a:p>
            <a:pPr marL="0" indent="0" algn="just">
              <a:buNone/>
            </a:pPr>
            <a:endParaRPr lang="en-US" sz="2000" b="0" i="0" dirty="0">
              <a:solidFill>
                <a:srgbClr val="161616"/>
              </a:solidFill>
              <a:effectLst/>
              <a:latin typeface="Quattrocento Sans" panose="020B0502050000020003" pitchFamily="34" charset="0"/>
            </a:endParaRPr>
          </a:p>
          <a:p>
            <a:pPr marL="0" indent="0" algn="just">
              <a:buNone/>
            </a:pPr>
            <a:r>
              <a:rPr lang="en-US" sz="2000" b="0" i="0" dirty="0">
                <a:solidFill>
                  <a:srgbClr val="161616"/>
                </a:solidFill>
                <a:effectLst/>
                <a:latin typeface="Quattrocento Sans" panose="020B0502050000020003" pitchFamily="34" charset="0"/>
              </a:rPr>
              <a:t>By publishing security advisories, repository maintainers make it easier for their community to update package dependencies and research the consequences of the security vulnerabilities. GitHub stores the published advisories in the Common Vulnerabilities and Exposures (CVE) list. This list is used for automatically notifying affected repositories that use software that has a listed vulnerability. </a:t>
            </a:r>
          </a:p>
          <a:p>
            <a:pPr marL="0" indent="0" algn="just">
              <a:buNone/>
            </a:pPr>
            <a:endParaRPr lang="en-US" sz="2000" dirty="0">
              <a:solidFill>
                <a:srgbClr val="161616"/>
              </a:solidFill>
              <a:latin typeface="Quattrocento Sans" panose="020B0502050000020003" pitchFamily="34" charset="0"/>
            </a:endParaRPr>
          </a:p>
          <a:p>
            <a:pPr marL="0" indent="0" algn="just">
              <a:buNone/>
            </a:pPr>
            <a:r>
              <a:rPr lang="en-US" sz="2000" b="0" i="0" dirty="0">
                <a:solidFill>
                  <a:srgbClr val="161616"/>
                </a:solidFill>
                <a:effectLst/>
                <a:latin typeface="Quattrocento Sans" panose="020B0502050000020003" pitchFamily="34" charset="0"/>
              </a:rPr>
              <a:t>For more information, see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About repository security advisories</a:t>
            </a:r>
            <a:r>
              <a:rPr lang="en-US" sz="2000" b="0" i="0" dirty="0">
                <a:solidFill>
                  <a:srgbClr val="161616"/>
                </a:solidFill>
                <a:effectLst/>
                <a:latin typeface="Quattrocento Sans" panose="020B0502050000020003" pitchFamily="34" charset="0"/>
              </a:rPr>
              <a:t>.</a:t>
            </a:r>
            <a:endParaRPr lang="en-US" sz="20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31188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286742"/>
            <a:ext cx="10657096" cy="984885"/>
          </a:xfrm>
        </p:spPr>
        <p:txBody>
          <a:bodyPr>
            <a:normAutofit/>
          </a:bodyPr>
          <a:lstStyle/>
          <a:p>
            <a:r>
              <a:rPr lang="en-US" sz="2900" dirty="0">
                <a:latin typeface="Quattrocento Sans" panose="020B0502050000020003" pitchFamily="34" charset="0"/>
              </a:rPr>
              <a:t>Keep sensitive files out of your repository with .</a:t>
            </a:r>
            <a:r>
              <a:rPr lang="en-US" sz="2900" dirty="0" err="1">
                <a:latin typeface="Quattrocento Sans" panose="020B0502050000020003" pitchFamily="34" charset="0"/>
              </a:rPr>
              <a:t>gitignore</a:t>
            </a:r>
            <a:endParaRPr lang="en-US" sz="2900" dirty="0">
              <a:latin typeface="Quattrocento Sans" panose="020B0502050000020003" pitchFamily="34" charset="0"/>
            </a:endParaRP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7" name="Rectangle 6">
            <a:extLst>
              <a:ext uri="{FF2B5EF4-FFF2-40B4-BE49-F238E27FC236}">
                <a16:creationId xmlns:a16="http://schemas.microsoft.com/office/drawing/2014/main" id="{AEFEF179-92BC-E8C2-485F-31B208E7BA7D}"/>
              </a:ext>
            </a:extLst>
          </p:cNvPr>
          <p:cNvSpPr/>
          <p:nvPr/>
        </p:nvSpPr>
        <p:spPr>
          <a:xfrm>
            <a:off x="5094496" y="1907401"/>
            <a:ext cx="6680200" cy="363460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bg1">
                    <a:lumMod val="95000"/>
                  </a:schemeClr>
                </a:solidFill>
                <a:latin typeface="Roboto Mono" pitchFamily="49" charset="0"/>
                <a:ea typeface="Roboto Mono" pitchFamily="49" charset="0"/>
              </a:rPr>
              <a:t># User-specific files - Ignore all files ending in ".</a:t>
            </a:r>
            <a:r>
              <a:rPr lang="en-US" sz="1100" dirty="0" err="1">
                <a:solidFill>
                  <a:schemeClr val="bg1">
                    <a:lumMod val="95000"/>
                  </a:schemeClr>
                </a:solidFill>
                <a:latin typeface="Roboto Mono" pitchFamily="49" charset="0"/>
                <a:ea typeface="Roboto Mono" pitchFamily="49" charset="0"/>
              </a:rPr>
              <a:t>suo</a:t>
            </a:r>
            <a:r>
              <a:rPr lang="en-US" sz="1100" dirty="0">
                <a:solidFill>
                  <a:schemeClr val="bg1">
                    <a:lumMod val="95000"/>
                  </a:schemeClr>
                </a:solidFill>
                <a:latin typeface="Roboto Mono" pitchFamily="49" charset="0"/>
                <a:ea typeface="Roboto Mono" pitchFamily="49" charset="0"/>
              </a:rPr>
              <a:t>"</a:t>
            </a:r>
          </a:p>
          <a:p>
            <a:r>
              <a:rPr lang="en-US" sz="1100" dirty="0">
                <a:solidFill>
                  <a:schemeClr val="bg1">
                    <a:lumMod val="95000"/>
                  </a:schemeClr>
                </a:solidFill>
                <a:latin typeface="Roboto Mono" pitchFamily="49" charset="0"/>
                <a:ea typeface="Roboto Mono" pitchFamily="49" charset="0"/>
              </a:rPr>
              <a:t>*.</a:t>
            </a:r>
            <a:r>
              <a:rPr lang="en-US" sz="1100" dirty="0" err="1">
                <a:solidFill>
                  <a:schemeClr val="bg1">
                    <a:lumMod val="95000"/>
                  </a:schemeClr>
                </a:solidFill>
                <a:latin typeface="Roboto Mono" pitchFamily="49" charset="0"/>
                <a:ea typeface="Roboto Mono" pitchFamily="49" charset="0"/>
              </a:rPr>
              <a:t>suo</a:t>
            </a:r>
            <a:endParaRPr lang="en-US" sz="1100" dirty="0">
              <a:solidFill>
                <a:schemeClr val="bg1">
                  <a:lumMod val="95000"/>
                </a:schemeClr>
              </a:solidFill>
              <a:latin typeface="Roboto Mono" pitchFamily="49" charset="0"/>
              <a:ea typeface="Roboto Mono" pitchFamily="49" charset="0"/>
            </a:endParaRPr>
          </a:p>
          <a:p>
            <a:endParaRPr lang="en-US" sz="1100" dirty="0">
              <a:solidFill>
                <a:schemeClr val="bg1">
                  <a:lumMod val="95000"/>
                </a:schemeClr>
              </a:solidFill>
              <a:latin typeface="Roboto Mono" pitchFamily="49" charset="0"/>
              <a:ea typeface="Roboto Mono" pitchFamily="49" charset="0"/>
            </a:endParaRPr>
          </a:p>
          <a:p>
            <a:r>
              <a:rPr lang="en-US" sz="1100" dirty="0">
                <a:solidFill>
                  <a:schemeClr val="bg1">
                    <a:lumMod val="95000"/>
                  </a:schemeClr>
                </a:solidFill>
                <a:latin typeface="Roboto Mono" pitchFamily="49" charset="0"/>
                <a:ea typeface="Roboto Mono" pitchFamily="49" charset="0"/>
              </a:rPr>
              <a:t># Mono auto generated files - Ignore all files starting with "</a:t>
            </a:r>
            <a:r>
              <a:rPr lang="en-US" sz="1100" dirty="0" err="1">
                <a:solidFill>
                  <a:schemeClr val="bg1">
                    <a:lumMod val="95000"/>
                  </a:schemeClr>
                </a:solidFill>
                <a:latin typeface="Roboto Mono" pitchFamily="49" charset="0"/>
                <a:ea typeface="Roboto Mono" pitchFamily="49" charset="0"/>
              </a:rPr>
              <a:t>mono_crash</a:t>
            </a:r>
            <a:r>
              <a:rPr lang="en-US" sz="1100" dirty="0">
                <a:solidFill>
                  <a:schemeClr val="bg1">
                    <a:lumMod val="95000"/>
                  </a:schemeClr>
                </a:solidFill>
                <a:latin typeface="Roboto Mono" pitchFamily="49" charset="0"/>
                <a:ea typeface="Roboto Mono" pitchFamily="49" charset="0"/>
              </a:rPr>
              <a:t>."</a:t>
            </a:r>
          </a:p>
          <a:p>
            <a:r>
              <a:rPr lang="en-US" sz="1100" dirty="0" err="1">
                <a:solidFill>
                  <a:schemeClr val="bg1">
                    <a:lumMod val="95000"/>
                  </a:schemeClr>
                </a:solidFill>
                <a:latin typeface="Roboto Mono" pitchFamily="49" charset="0"/>
                <a:ea typeface="Roboto Mono" pitchFamily="49" charset="0"/>
              </a:rPr>
              <a:t>mono_crash</a:t>
            </a:r>
            <a:r>
              <a:rPr lang="en-US" sz="1100" dirty="0">
                <a:solidFill>
                  <a:schemeClr val="bg1">
                    <a:lumMod val="95000"/>
                  </a:schemeClr>
                </a:solidFill>
                <a:latin typeface="Roboto Mono" pitchFamily="49" charset="0"/>
                <a:ea typeface="Roboto Mono" pitchFamily="49" charset="0"/>
              </a:rPr>
              <a:t>.*</a:t>
            </a:r>
          </a:p>
          <a:p>
            <a:endParaRPr lang="en-US" sz="1100" dirty="0">
              <a:solidFill>
                <a:schemeClr val="bg1">
                  <a:lumMod val="95000"/>
                </a:schemeClr>
              </a:solidFill>
              <a:latin typeface="Roboto Mono" pitchFamily="49" charset="0"/>
              <a:ea typeface="Roboto Mono" pitchFamily="49" charset="0"/>
            </a:endParaRPr>
          </a:p>
          <a:p>
            <a:r>
              <a:rPr lang="en-US" sz="1100" dirty="0">
                <a:solidFill>
                  <a:schemeClr val="bg1">
                    <a:lumMod val="95000"/>
                  </a:schemeClr>
                </a:solidFill>
                <a:latin typeface="Roboto Mono" pitchFamily="49" charset="0"/>
                <a:ea typeface="Roboto Mono" pitchFamily="49" charset="0"/>
              </a:rPr>
              <a:t># Build results - Ignore all files in these folders found at any folder depth</a:t>
            </a:r>
          </a:p>
          <a:p>
            <a:r>
              <a:rPr lang="en-US" sz="1100" dirty="0">
                <a:solidFill>
                  <a:schemeClr val="bg1">
                    <a:lumMod val="95000"/>
                  </a:schemeClr>
                </a:solidFill>
                <a:latin typeface="Roboto Mono" pitchFamily="49" charset="0"/>
                <a:ea typeface="Roboto Mono" pitchFamily="49" charset="0"/>
              </a:rPr>
              <a:t>[Dd]</a:t>
            </a:r>
            <a:r>
              <a:rPr lang="en-US" sz="1100" dirty="0" err="1">
                <a:solidFill>
                  <a:schemeClr val="bg1">
                    <a:lumMod val="95000"/>
                  </a:schemeClr>
                </a:solidFill>
                <a:latin typeface="Roboto Mono" pitchFamily="49" charset="0"/>
                <a:ea typeface="Roboto Mono" pitchFamily="49" charset="0"/>
              </a:rPr>
              <a:t>ebug</a:t>
            </a:r>
            <a:r>
              <a:rPr lang="en-US" sz="1100" dirty="0">
                <a:solidFill>
                  <a:schemeClr val="bg1">
                    <a:lumMod val="95000"/>
                  </a:schemeClr>
                </a:solidFill>
                <a:latin typeface="Roboto Mono" pitchFamily="49" charset="0"/>
                <a:ea typeface="Roboto Mono" pitchFamily="49" charset="0"/>
              </a:rPr>
              <a:t>/</a:t>
            </a:r>
          </a:p>
          <a:p>
            <a:r>
              <a:rPr lang="en-US" sz="1100" dirty="0">
                <a:solidFill>
                  <a:schemeClr val="bg1">
                    <a:lumMod val="95000"/>
                  </a:schemeClr>
                </a:solidFill>
                <a:latin typeface="Roboto Mono" pitchFamily="49" charset="0"/>
                <a:ea typeface="Roboto Mono" pitchFamily="49" charset="0"/>
              </a:rPr>
              <a:t>[Rr]</a:t>
            </a:r>
            <a:r>
              <a:rPr lang="en-US" sz="1100" dirty="0" err="1">
                <a:solidFill>
                  <a:schemeClr val="bg1">
                    <a:lumMod val="95000"/>
                  </a:schemeClr>
                </a:solidFill>
                <a:latin typeface="Roboto Mono" pitchFamily="49" charset="0"/>
                <a:ea typeface="Roboto Mono" pitchFamily="49" charset="0"/>
              </a:rPr>
              <a:t>elease</a:t>
            </a:r>
            <a:r>
              <a:rPr lang="en-US" sz="1100" dirty="0">
                <a:solidFill>
                  <a:schemeClr val="bg1">
                    <a:lumMod val="95000"/>
                  </a:schemeClr>
                </a:solidFill>
                <a:latin typeface="Roboto Mono" pitchFamily="49" charset="0"/>
                <a:ea typeface="Roboto Mono" pitchFamily="49" charset="0"/>
              </a:rPr>
              <a:t>/</a:t>
            </a:r>
          </a:p>
          <a:p>
            <a:r>
              <a:rPr lang="en-US" sz="1100" dirty="0">
                <a:solidFill>
                  <a:schemeClr val="bg1">
                    <a:lumMod val="95000"/>
                  </a:schemeClr>
                </a:solidFill>
                <a:latin typeface="Roboto Mono" pitchFamily="49" charset="0"/>
                <a:ea typeface="Roboto Mono" pitchFamily="49" charset="0"/>
              </a:rPr>
              <a:t>x64/</a:t>
            </a:r>
          </a:p>
          <a:p>
            <a:r>
              <a:rPr lang="en-US" sz="1100" dirty="0">
                <a:solidFill>
                  <a:schemeClr val="bg1">
                    <a:lumMod val="95000"/>
                  </a:schemeClr>
                </a:solidFill>
                <a:latin typeface="Roboto Mono" pitchFamily="49" charset="0"/>
                <a:ea typeface="Roboto Mono" pitchFamily="49" charset="0"/>
              </a:rPr>
              <a:t>x86/</a:t>
            </a:r>
          </a:p>
          <a:p>
            <a:endParaRPr lang="en-US" sz="1100" dirty="0">
              <a:solidFill>
                <a:schemeClr val="bg1">
                  <a:lumMod val="95000"/>
                </a:schemeClr>
              </a:solidFill>
              <a:latin typeface="Roboto Mono" pitchFamily="49" charset="0"/>
              <a:ea typeface="Roboto Mono" pitchFamily="49" charset="0"/>
            </a:endParaRPr>
          </a:p>
          <a:p>
            <a:r>
              <a:rPr lang="en-US" sz="1100" dirty="0">
                <a:solidFill>
                  <a:schemeClr val="bg1">
                    <a:lumMod val="95000"/>
                  </a:schemeClr>
                </a:solidFill>
                <a:latin typeface="Roboto Mono" pitchFamily="49" charset="0"/>
                <a:ea typeface="Roboto Mono" pitchFamily="49" charset="0"/>
              </a:rPr>
              <a:t># Root config folder - Ignore this directory at the root due to leading slash</a:t>
            </a:r>
          </a:p>
          <a:p>
            <a:r>
              <a:rPr lang="en-US" sz="1100" dirty="0">
                <a:solidFill>
                  <a:schemeClr val="bg1">
                    <a:lumMod val="95000"/>
                  </a:schemeClr>
                </a:solidFill>
                <a:latin typeface="Roboto Mono" pitchFamily="49" charset="0"/>
                <a:ea typeface="Roboto Mono" pitchFamily="49" charset="0"/>
              </a:rPr>
              <a:t># Removing the slash would ignore "config" directories at all depths </a:t>
            </a:r>
          </a:p>
          <a:p>
            <a:r>
              <a:rPr lang="en-US" sz="1100" dirty="0">
                <a:solidFill>
                  <a:schemeClr val="bg1">
                    <a:lumMod val="95000"/>
                  </a:schemeClr>
                </a:solidFill>
                <a:latin typeface="Roboto Mono" pitchFamily="49" charset="0"/>
                <a:ea typeface="Roboto Mono" pitchFamily="49" charset="0"/>
              </a:rPr>
              <a:t>/config</a:t>
            </a:r>
          </a:p>
          <a:p>
            <a:endParaRPr lang="en-US" sz="1100" dirty="0">
              <a:solidFill>
                <a:schemeClr val="bg1">
                  <a:lumMod val="95000"/>
                </a:schemeClr>
              </a:solidFill>
              <a:latin typeface="Roboto Mono" pitchFamily="49" charset="0"/>
              <a:ea typeface="Roboto Mono" pitchFamily="49" charset="0"/>
            </a:endParaRPr>
          </a:p>
          <a:p>
            <a:r>
              <a:rPr lang="en-US" sz="1100" dirty="0">
                <a:solidFill>
                  <a:schemeClr val="bg1">
                    <a:lumMod val="95000"/>
                  </a:schemeClr>
                </a:solidFill>
                <a:latin typeface="Roboto Mono" pitchFamily="49" charset="0"/>
                <a:ea typeface="Roboto Mono" pitchFamily="49" charset="0"/>
              </a:rPr>
              <a:t># Ignore intermediate JS build files produced during TypeScript build at any </a:t>
            </a:r>
          </a:p>
          <a:p>
            <a:r>
              <a:rPr lang="en-US" sz="1100" dirty="0">
                <a:solidFill>
                  <a:schemeClr val="bg1">
                    <a:lumMod val="95000"/>
                  </a:schemeClr>
                </a:solidFill>
                <a:latin typeface="Roboto Mono" pitchFamily="49" charset="0"/>
                <a:ea typeface="Roboto Mono" pitchFamily="49" charset="0"/>
              </a:rPr>
              <a:t># folder depth under /Web/TypeScript. This won't ignore JS files elsewhere. </a:t>
            </a:r>
          </a:p>
          <a:p>
            <a:r>
              <a:rPr lang="en-US" sz="1100" dirty="0">
                <a:solidFill>
                  <a:schemeClr val="bg1">
                    <a:lumMod val="95000"/>
                  </a:schemeClr>
                </a:solidFill>
                <a:latin typeface="Roboto Mono" pitchFamily="49" charset="0"/>
                <a:ea typeface="Roboto Mono" pitchFamily="49" charset="0"/>
              </a:rPr>
              <a:t>/Web/TypeScript/**/*.</a:t>
            </a:r>
            <a:r>
              <a:rPr lang="en-US" sz="1100" dirty="0" err="1">
                <a:solidFill>
                  <a:schemeClr val="bg1">
                    <a:lumMod val="95000"/>
                  </a:schemeClr>
                </a:solidFill>
                <a:latin typeface="Roboto Mono" pitchFamily="49" charset="0"/>
                <a:ea typeface="Roboto Mono" pitchFamily="49" charset="0"/>
              </a:rPr>
              <a:t>js</a:t>
            </a:r>
            <a:endParaRPr lang="en-US" sz="1100" dirty="0">
              <a:solidFill>
                <a:schemeClr val="bg1">
                  <a:lumMod val="95000"/>
                </a:schemeClr>
              </a:solidFill>
              <a:latin typeface="Roboto Mono" pitchFamily="49" charset="0"/>
              <a:ea typeface="Roboto Mono" pitchFamily="49" charset="0"/>
            </a:endParaRPr>
          </a:p>
        </p:txBody>
      </p:sp>
      <p:sp>
        <p:nvSpPr>
          <p:cNvPr id="10" name="TextBox 9">
            <a:extLst>
              <a:ext uri="{FF2B5EF4-FFF2-40B4-BE49-F238E27FC236}">
                <a16:creationId xmlns:a16="http://schemas.microsoft.com/office/drawing/2014/main" id="{14DFF20E-BF68-A9B5-1856-9F113977C67C}"/>
              </a:ext>
            </a:extLst>
          </p:cNvPr>
          <p:cNvSpPr txBox="1"/>
          <p:nvPr/>
        </p:nvSpPr>
        <p:spPr>
          <a:xfrm>
            <a:off x="417304" y="1124679"/>
            <a:ext cx="11357392" cy="1015663"/>
          </a:xfrm>
          <a:prstGeom prst="rect">
            <a:avLst/>
          </a:prstGeom>
          <a:noFill/>
        </p:spPr>
        <p:txBody>
          <a:bodyPr wrap="square">
            <a:spAutoFit/>
          </a:bodyPr>
          <a:lstStyle/>
          <a:p>
            <a:pPr algn="just">
              <a:spcAft>
                <a:spcPts val="1200"/>
              </a:spcAft>
            </a:pPr>
            <a:r>
              <a:rPr lang="en-US" sz="2000" dirty="0">
                <a:latin typeface="Quattrocento Sans" panose="020B0502050000020003" pitchFamily="34" charset="0"/>
              </a:rPr>
              <a:t>It's easy for developers to overlook files included in a commit. Sometimes these overlooked files are benign, such as intermediate build files. However, there's always the risk that someone might inadvertently commit sensitive data. </a:t>
            </a:r>
          </a:p>
        </p:txBody>
      </p:sp>
      <p:sp>
        <p:nvSpPr>
          <p:cNvPr id="2" name="TextBox 1">
            <a:extLst>
              <a:ext uri="{FF2B5EF4-FFF2-40B4-BE49-F238E27FC236}">
                <a16:creationId xmlns:a16="http://schemas.microsoft.com/office/drawing/2014/main" id="{DFCB2570-4AD1-D181-0FC9-B450EECA87E7}"/>
              </a:ext>
            </a:extLst>
          </p:cNvPr>
          <p:cNvSpPr txBox="1"/>
          <p:nvPr/>
        </p:nvSpPr>
        <p:spPr>
          <a:xfrm>
            <a:off x="417304" y="2140342"/>
            <a:ext cx="4497596" cy="3939540"/>
          </a:xfrm>
          <a:prstGeom prst="rect">
            <a:avLst/>
          </a:prstGeom>
          <a:noFill/>
        </p:spPr>
        <p:txBody>
          <a:bodyPr wrap="square">
            <a:spAutoFit/>
          </a:bodyPr>
          <a:lstStyle/>
          <a:p>
            <a:pPr algn="just">
              <a:spcAft>
                <a:spcPts val="1200"/>
              </a:spcAft>
            </a:pPr>
            <a:r>
              <a:rPr lang="en-US" sz="2000" dirty="0">
                <a:latin typeface="Quattrocento Sans" panose="020B0502050000020003" pitchFamily="34" charset="0"/>
              </a:rPr>
              <a:t>For example, someone could commit an API key or private configuration data that a malicious actor could use. One technique to help avoid this risk is to build and maintain </a:t>
            </a:r>
            <a:r>
              <a:rPr lang="en-US" dirty="0">
                <a:highlight>
                  <a:srgbClr val="C0C0C0"/>
                </a:highlight>
                <a:latin typeface="Roboto Mono" pitchFamily="49" charset="0"/>
                <a:ea typeface="Roboto Mono" pitchFamily="49" charset="0"/>
              </a:rPr>
              <a:t>.</a:t>
            </a:r>
            <a:r>
              <a:rPr lang="en-US" dirty="0" err="1">
                <a:highlight>
                  <a:srgbClr val="C0C0C0"/>
                </a:highlight>
                <a:latin typeface="Roboto Mono" pitchFamily="49" charset="0"/>
                <a:ea typeface="Roboto Mono" pitchFamily="49" charset="0"/>
              </a:rPr>
              <a:t>gitignore</a:t>
            </a:r>
            <a:r>
              <a:rPr lang="en-US" dirty="0">
                <a:latin typeface="Roboto Mono" pitchFamily="49" charset="0"/>
                <a:ea typeface="Roboto Mono" pitchFamily="49" charset="0"/>
              </a:rPr>
              <a:t> </a:t>
            </a:r>
            <a:r>
              <a:rPr lang="en-US" sz="2000" dirty="0">
                <a:latin typeface="Quattrocento Sans" panose="020B0502050000020003" pitchFamily="34" charset="0"/>
              </a:rPr>
              <a:t>files. These files instruct client tools, such as the </a:t>
            </a:r>
            <a:r>
              <a:rPr lang="en-US" dirty="0">
                <a:highlight>
                  <a:srgbClr val="C0C0C0"/>
                </a:highlight>
                <a:latin typeface="Roboto Mono" pitchFamily="49" charset="0"/>
                <a:ea typeface="Roboto Mono" pitchFamily="49" charset="0"/>
              </a:rPr>
              <a:t>git</a:t>
            </a:r>
            <a:r>
              <a:rPr lang="en-US" sz="2000" dirty="0">
                <a:latin typeface="Quattrocento Sans" panose="020B0502050000020003" pitchFamily="34" charset="0"/>
              </a:rPr>
              <a:t> command line utility, to ignore paths and patterns when aggregating files for a commit.</a:t>
            </a:r>
          </a:p>
          <a:p>
            <a:pPr algn="l">
              <a:spcAft>
                <a:spcPts val="1200"/>
              </a:spcAft>
            </a:pPr>
            <a:r>
              <a:rPr lang="en-US" sz="2000" dirty="0">
                <a:latin typeface="Quattrocento Sans" panose="020B0502050000020003" pitchFamily="34" charset="0"/>
              </a:rPr>
              <a:t>The following sample illustrates some of the common use cases for ignoring files:</a:t>
            </a:r>
          </a:p>
        </p:txBody>
      </p:sp>
    </p:spTree>
    <p:extLst>
      <p:ext uri="{BB962C8B-B14F-4D97-AF65-F5344CB8AC3E}">
        <p14:creationId xmlns:p14="http://schemas.microsoft.com/office/powerpoint/2010/main" val="119581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492414"/>
            <a:ext cx="10657096" cy="984885"/>
          </a:xfrm>
        </p:spPr>
        <p:txBody>
          <a:bodyPr>
            <a:normAutofit/>
          </a:bodyPr>
          <a:lstStyle/>
          <a:p>
            <a:r>
              <a:rPr lang="en-US" sz="2900" dirty="0">
                <a:latin typeface="Quattrocento Sans" panose="020B0502050000020003" pitchFamily="34" charset="0"/>
              </a:rPr>
              <a:t>Keep sensitive files out of your repository with .</a:t>
            </a:r>
            <a:r>
              <a:rPr lang="en-US" sz="2900" dirty="0" err="1">
                <a:latin typeface="Quattrocento Sans" panose="020B0502050000020003" pitchFamily="34" charset="0"/>
              </a:rPr>
              <a:t>gitignore</a:t>
            </a:r>
            <a:r>
              <a:rPr lang="en-US" sz="2900" dirty="0">
                <a:latin typeface="Quattrocento Sans" panose="020B0502050000020003" pitchFamily="34" charset="0"/>
              </a:rPr>
              <a:t> (continued)</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DFCB2570-4AD1-D181-0FC9-B450EECA87E7}"/>
              </a:ext>
            </a:extLst>
          </p:cNvPr>
          <p:cNvSpPr txBox="1"/>
          <p:nvPr/>
        </p:nvSpPr>
        <p:spPr>
          <a:xfrm>
            <a:off x="417304" y="1459230"/>
            <a:ext cx="11357392" cy="3477875"/>
          </a:xfrm>
          <a:prstGeom prst="rect">
            <a:avLst/>
          </a:prstGeom>
          <a:noFill/>
        </p:spPr>
        <p:txBody>
          <a:bodyPr wrap="square">
            <a:spAutoFit/>
          </a:bodyPr>
          <a:lstStyle/>
          <a:p>
            <a:pPr algn="just"/>
            <a:r>
              <a:rPr lang="en-US" sz="2000" b="0" i="0" dirty="0">
                <a:solidFill>
                  <a:srgbClr val="161616"/>
                </a:solidFill>
                <a:effectLst/>
                <a:latin typeface="Quattrocento Sans" panose="020B0502050000020003" pitchFamily="34" charset="0"/>
              </a:rPr>
              <a:t>Your repository might include multiple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b="0" i="0" dirty="0">
                <a:solidFill>
                  <a:srgbClr val="161616"/>
                </a:solidFill>
                <a:effectLst/>
                <a:latin typeface="Roboto Mono" pitchFamily="49" charset="0"/>
                <a:ea typeface="Roboto Mono" pitchFamily="49" charset="0"/>
              </a:rPr>
              <a:t> </a:t>
            </a:r>
            <a:r>
              <a:rPr lang="en-US" sz="2000" b="0" i="0" dirty="0">
                <a:solidFill>
                  <a:srgbClr val="161616"/>
                </a:solidFill>
                <a:effectLst/>
                <a:latin typeface="Quattrocento Sans" panose="020B0502050000020003" pitchFamily="34" charset="0"/>
              </a:rPr>
              <a:t>files. Settings are inherited from parent directories, with overriding fields in new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files taking precedence over parent settings for their folders and subfolders. It's significant effort to maintain the root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 although adding a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 into a project directory can be helpful when that project has specific requirements that are easier to maintain separately from the parent, such as files that should </a:t>
            </a:r>
            <a:r>
              <a:rPr lang="en-US" sz="2000" b="0" i="1" dirty="0">
                <a:solidFill>
                  <a:srgbClr val="161616"/>
                </a:solidFill>
                <a:effectLst/>
                <a:latin typeface="Quattrocento Sans" panose="020B0502050000020003" pitchFamily="34" charset="0"/>
              </a:rPr>
              <a:t>not</a:t>
            </a:r>
            <a:r>
              <a:rPr lang="en-US" sz="2000" b="0" i="0" dirty="0">
                <a:solidFill>
                  <a:srgbClr val="161616"/>
                </a:solidFill>
                <a:effectLst/>
                <a:latin typeface="Quattrocento Sans" panose="020B0502050000020003" pitchFamily="34" charset="0"/>
              </a:rPr>
              <a:t> be ignored.</a:t>
            </a:r>
          </a:p>
          <a:p>
            <a:pPr algn="l"/>
            <a:endParaRPr lang="en-US" sz="2000" b="0" i="0" dirty="0">
              <a:solidFill>
                <a:srgbClr val="161616"/>
              </a:solidFill>
              <a:effectLst/>
              <a:latin typeface="Quattrocento Sans" panose="020B0502050000020003" pitchFamily="34" charset="0"/>
            </a:endParaRP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To learn more about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see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Ignoring files</a:t>
            </a:r>
            <a:r>
              <a:rPr lang="en-US" sz="2000" b="0" i="0" dirty="0">
                <a:solidFill>
                  <a:srgbClr val="161616"/>
                </a:solidFill>
                <a:effectLst/>
                <a:latin typeface="Quattrocento Sans" panose="020B0502050000020003" pitchFamily="34" charset="0"/>
              </a:rPr>
              <a:t>. </a:t>
            </a:r>
          </a:p>
          <a:p>
            <a:pPr marL="342900" indent="-342900" algn="l">
              <a:buFont typeface="Arial" panose="020B0604020202020204" pitchFamily="34" charset="0"/>
              <a:buChar char="•"/>
            </a:pPr>
            <a:endParaRPr lang="en-US" sz="2000" dirty="0">
              <a:solidFill>
                <a:srgbClr val="161616"/>
              </a:solidFill>
              <a:latin typeface="Quattrocento Sans" panose="020B0502050000020003" pitchFamily="34" charset="0"/>
            </a:endParaRP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Also check out the collection of starter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files offered for various platforms in the </a:t>
            </a:r>
            <a:r>
              <a:rPr lang="en-US" sz="20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gitignore repository</a:t>
            </a:r>
            <a:r>
              <a:rPr lang="en-US" sz="2000" b="0" i="0" dirty="0">
                <a:solidFill>
                  <a:srgbClr val="161616"/>
                </a:solidFill>
                <a:effectLst/>
                <a:latin typeface="Quattrocento Sans" panose="020B0502050000020003" pitchFamily="34" charset="0"/>
              </a:rPr>
              <a:t>.</a:t>
            </a:r>
          </a:p>
        </p:txBody>
      </p:sp>
    </p:spTree>
    <p:extLst>
      <p:ext uri="{BB962C8B-B14F-4D97-AF65-F5344CB8AC3E}">
        <p14:creationId xmlns:p14="http://schemas.microsoft.com/office/powerpoint/2010/main" val="192038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492414"/>
            <a:ext cx="10657096" cy="984885"/>
          </a:xfrm>
        </p:spPr>
        <p:txBody>
          <a:bodyPr>
            <a:normAutofit/>
          </a:bodyPr>
          <a:lstStyle/>
          <a:p>
            <a:r>
              <a:rPr lang="en-US" sz="2900" dirty="0">
                <a:latin typeface="Quattrocento Sans" panose="020B0502050000020003" pitchFamily="34" charset="0"/>
              </a:rPr>
              <a:t>Remove sensitive data from a repository</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DFCB2570-4AD1-D181-0FC9-B450EECA87E7}"/>
              </a:ext>
            </a:extLst>
          </p:cNvPr>
          <p:cNvSpPr txBox="1"/>
          <p:nvPr/>
        </p:nvSpPr>
        <p:spPr>
          <a:xfrm>
            <a:off x="417304" y="1294130"/>
            <a:ext cx="11357392" cy="1631216"/>
          </a:xfrm>
          <a:prstGeom prst="rect">
            <a:avLst/>
          </a:prstGeom>
          <a:noFill/>
        </p:spPr>
        <p:txBody>
          <a:bodyPr wrap="square">
            <a:spAutoFit/>
          </a:bodyPr>
          <a:lstStyle/>
          <a:p>
            <a:pPr algn="just"/>
            <a:r>
              <a:rPr lang="en-US" sz="2000" b="0" i="0" dirty="0">
                <a:solidFill>
                  <a:srgbClr val="161616"/>
                </a:solidFill>
                <a:effectLst/>
                <a:latin typeface="Quattrocento Sans" panose="020B0502050000020003" pitchFamily="34" charset="0"/>
              </a:rPr>
              <a:t>While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files can be useful in helping contributors avoid committing sensitive data, they're just a strong suggestion. Developers can still work around a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 to add files if they're motivated enough, and sometimes files might slip through because they don't meet the </a:t>
            </a:r>
            <a:r>
              <a:rPr lang="en-US" b="0" i="0" dirty="0">
                <a:solidFill>
                  <a:srgbClr val="161616"/>
                </a:solidFill>
                <a:effectLst/>
                <a:highlight>
                  <a:srgbClr val="C0C0C0"/>
                </a:highlight>
                <a:latin typeface="Roboto Mono" pitchFamily="49" charset="0"/>
                <a:ea typeface="Roboto Mono" pitchFamily="49"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sz="2000" b="0" i="0" dirty="0">
                <a:solidFill>
                  <a:srgbClr val="161616"/>
                </a:solidFill>
                <a:effectLst/>
                <a:latin typeface="Quattrocento Sans" panose="020B0502050000020003" pitchFamily="34" charset="0"/>
              </a:rPr>
              <a:t> file configuration. Project participants should always be on the lookout for commits that contain data that shouldn't be included in the repository or its history.</a:t>
            </a:r>
          </a:p>
        </p:txBody>
      </p:sp>
      <p:sp>
        <p:nvSpPr>
          <p:cNvPr id="3" name="TextBox 2">
            <a:extLst>
              <a:ext uri="{FF2B5EF4-FFF2-40B4-BE49-F238E27FC236}">
                <a16:creationId xmlns:a16="http://schemas.microsoft.com/office/drawing/2014/main" id="{16D7BC50-80C5-750B-8C8A-8784AF4DF69E}"/>
              </a:ext>
            </a:extLst>
          </p:cNvPr>
          <p:cNvSpPr txBox="1"/>
          <p:nvPr/>
        </p:nvSpPr>
        <p:spPr>
          <a:xfrm>
            <a:off x="579437" y="3105834"/>
            <a:ext cx="11033107" cy="923330"/>
          </a:xfrm>
          <a:prstGeom prst="rect">
            <a:avLst/>
          </a:prstGeom>
          <a:noFill/>
        </p:spPr>
        <p:txBody>
          <a:bodyPr wrap="square">
            <a:spAutoFit/>
          </a:bodyPr>
          <a:lstStyle/>
          <a:p>
            <a:pPr algn="just">
              <a:spcAft>
                <a:spcPts val="1200"/>
              </a:spcAft>
            </a:pPr>
            <a:r>
              <a:rPr lang="en-US" b="1" dirty="0">
                <a:latin typeface="Quattrocento Sans" panose="020B0502050000020003" pitchFamily="34" charset="0"/>
                <a:cs typeface="Segoe UI" panose="020B0502040204020203" pitchFamily="34" charset="0"/>
              </a:rPr>
              <a:t>Important: </a:t>
            </a:r>
            <a:r>
              <a:rPr lang="en-US" b="0" i="0" dirty="0">
                <a:solidFill>
                  <a:srgbClr val="161616"/>
                </a:solidFill>
                <a:effectLst/>
                <a:latin typeface="Quattrocento Sans" panose="020B0502050000020003" pitchFamily="34" charset="0"/>
              </a:rPr>
              <a:t>You should assume that any data committed to GitHub at any point has been compromised. Simply overwriting a commit isn't enough to ensure the data won't be accessible in the future. For the complete guide to removing sensitive data from GitHub, see </a:t>
            </a:r>
            <a:r>
              <a:rPr lang="en-US"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Removing sensitive data from a repository</a:t>
            </a:r>
            <a:r>
              <a:rPr lang="en-US" b="0" i="0" dirty="0">
                <a:solidFill>
                  <a:srgbClr val="161616"/>
                </a:solidFill>
                <a:effectLst/>
                <a:latin typeface="Quattrocento Sans" panose="020B0502050000020003" pitchFamily="34" charset="0"/>
              </a:rPr>
              <a:t>.</a:t>
            </a:r>
            <a:endParaRPr lang="en-US" dirty="0">
              <a:latin typeface="Quattrocento Sans" panose="020B05020500000200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942C4240-D3EC-5233-8242-941A3663299A}"/>
              </a:ext>
            </a:extLst>
          </p:cNvPr>
          <p:cNvCxnSpPr>
            <a:cxnSpLocks/>
          </p:cNvCxnSpPr>
          <p:nvPr/>
        </p:nvCxnSpPr>
        <p:spPr>
          <a:xfrm>
            <a:off x="579437" y="3157072"/>
            <a:ext cx="0" cy="79873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8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2755" y="599743"/>
            <a:ext cx="9700147" cy="492443"/>
          </a:xfrm>
        </p:spPr>
        <p:txBody>
          <a:bodyPr>
            <a:normAutofit fontScale="90000"/>
          </a:bodyPr>
          <a:lstStyle/>
          <a:p>
            <a:r>
              <a:rPr lang="en-US" sz="3200" dirty="0">
                <a:latin typeface="Quattrocento Sans" panose="020B0502050000020003" pitchFamily="34" charset="0"/>
              </a:rPr>
              <a:t>Branch protection rules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88262" y="1908826"/>
            <a:ext cx="109560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You can create a branch protection rule to enforce certain workflows for one or more branches. For example, you can require an approving review or passing status checks for all pull requests merged into the protected branch.</a:t>
            </a:r>
            <a:endParaRPr lang="en-US" sz="2400" dirty="0">
              <a:latin typeface="Quattrocento Sans" panose="020B0502050000020003" pitchFamily="34" charset="0"/>
            </a:endParaRPr>
          </a:p>
          <a:p>
            <a:pPr marL="0" indent="0">
              <a:buNone/>
            </a:pPr>
            <a:endParaRPr lang="en-US" sz="2400" dirty="0">
              <a:latin typeface="Quattrocento Sans" panose="020B0502050000020003" pitchFamily="34" charset="0"/>
            </a:endParaRPr>
          </a:p>
          <a:p>
            <a:pPr marL="0" indent="0">
              <a:buNone/>
            </a:pPr>
            <a:endParaRPr lang="en-US" sz="2400" dirty="0">
              <a:latin typeface="Quattrocento Sans" panose="020B0502050000020003" pitchFamily="34" charset="0"/>
            </a:endParaRPr>
          </a:p>
        </p:txBody>
      </p:sp>
      <p:sp>
        <p:nvSpPr>
          <p:cNvPr id="7" name="TextBox 6">
            <a:extLst>
              <a:ext uri="{FF2B5EF4-FFF2-40B4-BE49-F238E27FC236}">
                <a16:creationId xmlns:a16="http://schemas.microsoft.com/office/drawing/2014/main" id="{6AF3F449-AFE6-897F-FE61-E28EC8F3FEFB}"/>
              </a:ext>
            </a:extLst>
          </p:cNvPr>
          <p:cNvSpPr txBox="1"/>
          <p:nvPr/>
        </p:nvSpPr>
        <p:spPr>
          <a:xfrm>
            <a:off x="588262" y="2563585"/>
            <a:ext cx="10049856" cy="307777"/>
          </a:xfrm>
          <a:prstGeom prst="rect">
            <a:avLst/>
          </a:prstGeom>
          <a:noFill/>
        </p:spPr>
        <p:txBody>
          <a:bodyPr wrap="square" lIns="0" tIns="0" rIns="0" bIns="0" rtlCol="0">
            <a:spAutoFit/>
          </a:bodyPr>
          <a:lstStyle/>
          <a:p>
            <a:pPr algn="l"/>
            <a:r>
              <a:rPr lang="en-US" sz="2000" dirty="0">
                <a:latin typeface="Quattrocento Sans" panose="020B0502050000020003" pitchFamily="34" charset="0"/>
                <a:cs typeface="Segoe UI" panose="020B0502040204020203" pitchFamily="34" charset="0"/>
              </a:rPr>
              <a:t>You can use the workflows that protect the branch to:</a:t>
            </a:r>
          </a:p>
        </p:txBody>
      </p:sp>
      <p:sp>
        <p:nvSpPr>
          <p:cNvPr id="9" name="TextBox 8">
            <a:extLst>
              <a:ext uri="{FF2B5EF4-FFF2-40B4-BE49-F238E27FC236}">
                <a16:creationId xmlns:a16="http://schemas.microsoft.com/office/drawing/2014/main" id="{9BE325B2-D04E-CD42-D966-4B58FFB3A17E}"/>
              </a:ext>
            </a:extLst>
          </p:cNvPr>
          <p:cNvSpPr txBox="1"/>
          <p:nvPr/>
        </p:nvSpPr>
        <p:spPr>
          <a:xfrm>
            <a:off x="588262" y="2987517"/>
            <a:ext cx="9858608" cy="1661993"/>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dirty="0">
                <a:latin typeface="Quattrocento Sans" panose="020B0502050000020003" pitchFamily="34" charset="0"/>
                <a:cs typeface="Segoe UI" panose="020B0502040204020203" pitchFamily="34" charset="0"/>
              </a:rPr>
              <a:t>Run a build to verify the code changes can be built;</a:t>
            </a:r>
          </a:p>
          <a:p>
            <a:pPr marL="342900" indent="-342900" algn="l">
              <a:spcAft>
                <a:spcPts val="1200"/>
              </a:spcAft>
              <a:buFont typeface="Arial" panose="020B0604020202020204" pitchFamily="34" charset="0"/>
              <a:buChar char="•"/>
            </a:pPr>
            <a:r>
              <a:rPr lang="en-US" dirty="0">
                <a:latin typeface="Quattrocento Sans" panose="020B0502050000020003" pitchFamily="34" charset="0"/>
                <a:cs typeface="Segoe UI" panose="020B0502040204020203" pitchFamily="34" charset="0"/>
              </a:rPr>
              <a:t>Run a linter to check for typos and conformation to the internal coding conventions;</a:t>
            </a:r>
          </a:p>
          <a:p>
            <a:pPr marL="342900" indent="-342900" algn="l">
              <a:spcAft>
                <a:spcPts val="1200"/>
              </a:spcAft>
              <a:buFont typeface="Arial" panose="020B0604020202020204" pitchFamily="34" charset="0"/>
              <a:buChar char="•"/>
            </a:pPr>
            <a:r>
              <a:rPr lang="en-US" dirty="0">
                <a:latin typeface="Quattrocento Sans" panose="020B0502050000020003" pitchFamily="34" charset="0"/>
                <a:cs typeface="Segoe UI" panose="020B0502040204020203" pitchFamily="34" charset="0"/>
              </a:rPr>
              <a:t>Run automated tests to check for any behavior changes of the code;</a:t>
            </a:r>
          </a:p>
          <a:p>
            <a:pPr marL="342900" indent="-342900" algn="l">
              <a:spcAft>
                <a:spcPts val="1200"/>
              </a:spcAft>
              <a:buFont typeface="Arial" panose="020B0604020202020204" pitchFamily="34" charset="0"/>
              <a:buChar char="•"/>
            </a:pPr>
            <a:r>
              <a:rPr lang="en-US" dirty="0">
                <a:latin typeface="Quattrocento Sans" panose="020B0502050000020003" pitchFamily="34" charset="0"/>
                <a:cs typeface="Segoe UI" panose="020B0502040204020203" pitchFamily="34" charset="0"/>
              </a:rPr>
              <a:t>And so on.</a:t>
            </a:r>
          </a:p>
        </p:txBody>
      </p:sp>
      <p:sp>
        <p:nvSpPr>
          <p:cNvPr id="2" name="Footer Placeholder 1">
            <a:extLst>
              <a:ext uri="{FF2B5EF4-FFF2-40B4-BE49-F238E27FC236}">
                <a16:creationId xmlns:a16="http://schemas.microsoft.com/office/drawing/2014/main" id="{163576AA-33AE-CFBB-260A-5C8124661D2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2279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286742"/>
            <a:ext cx="10657096" cy="984885"/>
          </a:xfrm>
        </p:spPr>
        <p:txBody>
          <a:bodyPr>
            <a:normAutofit/>
          </a:bodyPr>
          <a:lstStyle/>
          <a:p>
            <a:r>
              <a:rPr lang="en-US" sz="2900" dirty="0">
                <a:latin typeface="Quattrocento Sans" panose="020B0502050000020003" pitchFamily="34" charset="0"/>
              </a:rPr>
              <a:t>Add a CODEOWNERS file</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7" name="Rectangle 6">
            <a:extLst>
              <a:ext uri="{FF2B5EF4-FFF2-40B4-BE49-F238E27FC236}">
                <a16:creationId xmlns:a16="http://schemas.microsoft.com/office/drawing/2014/main" id="{AEFEF179-92BC-E8C2-485F-31B208E7BA7D}"/>
              </a:ext>
            </a:extLst>
          </p:cNvPr>
          <p:cNvSpPr/>
          <p:nvPr/>
        </p:nvSpPr>
        <p:spPr>
          <a:xfrm>
            <a:off x="527050" y="2379211"/>
            <a:ext cx="7892842" cy="158436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bg1">
                    <a:lumMod val="95000"/>
                  </a:schemeClr>
                </a:solidFill>
                <a:latin typeface="Roboto Mono" pitchFamily="49" charset="0"/>
                <a:ea typeface="Roboto Mono" pitchFamily="49" charset="0"/>
              </a:rPr>
              <a:t># Changes to files with the </a:t>
            </a:r>
            <a:r>
              <a:rPr lang="en-US" sz="1100" dirty="0" err="1">
                <a:solidFill>
                  <a:schemeClr val="bg1">
                    <a:lumMod val="95000"/>
                  </a:schemeClr>
                </a:solidFill>
                <a:latin typeface="Roboto Mono" pitchFamily="49" charset="0"/>
                <a:ea typeface="Roboto Mono" pitchFamily="49" charset="0"/>
              </a:rPr>
              <a:t>js</a:t>
            </a:r>
            <a:r>
              <a:rPr lang="en-US" sz="1100" dirty="0">
                <a:solidFill>
                  <a:schemeClr val="bg1">
                    <a:lumMod val="95000"/>
                  </a:schemeClr>
                </a:solidFill>
                <a:latin typeface="Roboto Mono" pitchFamily="49" charset="0"/>
                <a:ea typeface="Roboto Mono" pitchFamily="49" charset="0"/>
              </a:rPr>
              <a:t> extensions need to be reviewed by the </a:t>
            </a:r>
            <a:r>
              <a:rPr lang="en-US" sz="1100" dirty="0" err="1">
                <a:solidFill>
                  <a:schemeClr val="bg1">
                    <a:lumMod val="95000"/>
                  </a:schemeClr>
                </a:solidFill>
                <a:latin typeface="Roboto Mono" pitchFamily="49" charset="0"/>
                <a:ea typeface="Roboto Mono" pitchFamily="49" charset="0"/>
              </a:rPr>
              <a:t>js</a:t>
            </a:r>
            <a:r>
              <a:rPr lang="en-US" sz="1100" dirty="0">
                <a:solidFill>
                  <a:schemeClr val="bg1">
                    <a:lumMod val="95000"/>
                  </a:schemeClr>
                </a:solidFill>
                <a:latin typeface="Roboto Mono" pitchFamily="49" charset="0"/>
                <a:ea typeface="Roboto Mono" pitchFamily="49" charset="0"/>
              </a:rPr>
              <a:t>-owner user/group:</a:t>
            </a:r>
          </a:p>
          <a:p>
            <a:r>
              <a:rPr lang="en-US" sz="1100" dirty="0">
                <a:solidFill>
                  <a:schemeClr val="bg1">
                    <a:lumMod val="95000"/>
                  </a:schemeClr>
                </a:solidFill>
                <a:latin typeface="Roboto Mono" pitchFamily="49" charset="0"/>
                <a:ea typeface="Roboto Mono" pitchFamily="49" charset="0"/>
              </a:rPr>
              <a:t>*.</a:t>
            </a:r>
            <a:r>
              <a:rPr lang="en-US" sz="1100" dirty="0" err="1">
                <a:solidFill>
                  <a:schemeClr val="bg1">
                    <a:lumMod val="95000"/>
                  </a:schemeClr>
                </a:solidFill>
                <a:latin typeface="Roboto Mono" pitchFamily="49" charset="0"/>
                <a:ea typeface="Roboto Mono" pitchFamily="49" charset="0"/>
              </a:rPr>
              <a:t>js</a:t>
            </a:r>
            <a:r>
              <a:rPr lang="en-US" sz="1100" dirty="0">
                <a:solidFill>
                  <a:schemeClr val="bg1">
                    <a:lumMod val="95000"/>
                  </a:schemeClr>
                </a:solidFill>
                <a:latin typeface="Roboto Mono" pitchFamily="49" charset="0"/>
                <a:ea typeface="Roboto Mono" pitchFamily="49" charset="0"/>
              </a:rPr>
              <a:t>    @</a:t>
            </a:r>
            <a:r>
              <a:rPr lang="en-US" sz="1100" dirty="0" err="1">
                <a:solidFill>
                  <a:schemeClr val="bg1">
                    <a:lumMod val="95000"/>
                  </a:schemeClr>
                </a:solidFill>
                <a:latin typeface="Roboto Mono" pitchFamily="49" charset="0"/>
                <a:ea typeface="Roboto Mono" pitchFamily="49" charset="0"/>
              </a:rPr>
              <a:t>js</a:t>
            </a:r>
            <a:r>
              <a:rPr lang="en-US" sz="1100" dirty="0">
                <a:solidFill>
                  <a:schemeClr val="bg1">
                    <a:lumMod val="95000"/>
                  </a:schemeClr>
                </a:solidFill>
                <a:latin typeface="Roboto Mono" pitchFamily="49" charset="0"/>
                <a:ea typeface="Roboto Mono" pitchFamily="49" charset="0"/>
              </a:rPr>
              <a:t>-owner</a:t>
            </a:r>
          </a:p>
          <a:p>
            <a:endParaRPr lang="en-US" sz="1100" dirty="0">
              <a:solidFill>
                <a:schemeClr val="bg1">
                  <a:lumMod val="95000"/>
                </a:schemeClr>
              </a:solidFill>
              <a:latin typeface="Roboto Mono" pitchFamily="49" charset="0"/>
              <a:ea typeface="Roboto Mono" pitchFamily="49" charset="0"/>
            </a:endParaRPr>
          </a:p>
          <a:p>
            <a:r>
              <a:rPr lang="en-US" sz="1100" dirty="0">
                <a:solidFill>
                  <a:schemeClr val="bg1">
                    <a:lumMod val="95000"/>
                  </a:schemeClr>
                </a:solidFill>
                <a:latin typeface="Roboto Mono" pitchFamily="49" charset="0"/>
                <a:ea typeface="Roboto Mono" pitchFamily="49" charset="0"/>
              </a:rPr>
              <a:t># Changes to files in the builds folder need to be reviewed by the </a:t>
            </a:r>
            <a:r>
              <a:rPr lang="en-US" sz="1100" dirty="0" err="1">
                <a:solidFill>
                  <a:schemeClr val="bg1">
                    <a:lumMod val="95000"/>
                  </a:schemeClr>
                </a:solidFill>
                <a:latin typeface="Roboto Mono" pitchFamily="49" charset="0"/>
                <a:ea typeface="Roboto Mono" pitchFamily="49" charset="0"/>
              </a:rPr>
              <a:t>octocat</a:t>
            </a:r>
            <a:r>
              <a:rPr lang="en-US" sz="1100" dirty="0">
                <a:solidFill>
                  <a:schemeClr val="bg1">
                    <a:lumMod val="95000"/>
                  </a:schemeClr>
                </a:solidFill>
                <a:latin typeface="Roboto Mono" pitchFamily="49" charset="0"/>
                <a:ea typeface="Roboto Mono" pitchFamily="49" charset="0"/>
              </a:rPr>
              <a:t> user/group:</a:t>
            </a:r>
          </a:p>
          <a:p>
            <a:r>
              <a:rPr lang="en-US" sz="1100" dirty="0">
                <a:solidFill>
                  <a:schemeClr val="bg1">
                    <a:lumMod val="95000"/>
                  </a:schemeClr>
                </a:solidFill>
                <a:latin typeface="Roboto Mono" pitchFamily="49" charset="0"/>
                <a:ea typeface="Roboto Mono" pitchFamily="49" charset="0"/>
              </a:rPr>
              <a:t>/build/ @</a:t>
            </a:r>
            <a:r>
              <a:rPr lang="en-US" sz="1100" dirty="0" err="1">
                <a:solidFill>
                  <a:schemeClr val="bg1">
                    <a:lumMod val="95000"/>
                  </a:schemeClr>
                </a:solidFill>
                <a:latin typeface="Roboto Mono" pitchFamily="49" charset="0"/>
                <a:ea typeface="Roboto Mono" pitchFamily="49" charset="0"/>
              </a:rPr>
              <a:t>octocat</a:t>
            </a:r>
            <a:endParaRPr lang="en-US" sz="1100" dirty="0">
              <a:solidFill>
                <a:schemeClr val="bg1">
                  <a:lumMod val="95000"/>
                </a:schemeClr>
              </a:solidFill>
              <a:latin typeface="Roboto Mono" pitchFamily="49" charset="0"/>
              <a:ea typeface="Roboto Mono" pitchFamily="49" charset="0"/>
            </a:endParaRPr>
          </a:p>
        </p:txBody>
      </p:sp>
      <p:sp>
        <p:nvSpPr>
          <p:cNvPr id="10" name="TextBox 9">
            <a:extLst>
              <a:ext uri="{FF2B5EF4-FFF2-40B4-BE49-F238E27FC236}">
                <a16:creationId xmlns:a16="http://schemas.microsoft.com/office/drawing/2014/main" id="{14DFF20E-BF68-A9B5-1856-9F113977C67C}"/>
              </a:ext>
            </a:extLst>
          </p:cNvPr>
          <p:cNvSpPr txBox="1"/>
          <p:nvPr/>
        </p:nvSpPr>
        <p:spPr>
          <a:xfrm>
            <a:off x="417304" y="1124679"/>
            <a:ext cx="11357392" cy="3816429"/>
          </a:xfrm>
          <a:prstGeom prst="rect">
            <a:avLst/>
          </a:prstGeom>
          <a:noFill/>
        </p:spPr>
        <p:txBody>
          <a:bodyPr wrap="square">
            <a:spAutoFit/>
          </a:bodyPr>
          <a:lstStyle/>
          <a:p>
            <a:pPr algn="just">
              <a:spcAft>
                <a:spcPts val="1200"/>
              </a:spcAft>
            </a:pPr>
            <a:r>
              <a:rPr lang="en-US" sz="2000" b="0" i="0" dirty="0">
                <a:solidFill>
                  <a:srgbClr val="161616"/>
                </a:solidFill>
                <a:effectLst/>
                <a:latin typeface="Quattrocento Sans" panose="020B0502050000020003" pitchFamily="34" charset="0"/>
              </a:rPr>
              <a:t>By adding a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CODEOWNERS</a:t>
            </a:r>
            <a:r>
              <a:rPr lang="en-US" sz="2000" b="0" i="0" dirty="0">
                <a:solidFill>
                  <a:srgbClr val="161616"/>
                </a:solidFill>
                <a:effectLst/>
                <a:latin typeface="Quattrocento Sans" panose="020B0502050000020003" pitchFamily="34" charset="0"/>
              </a:rPr>
              <a:t> file to your repository, you can assign individual team members or entire teams as code owners to paths in your repository. These code owners are then required for pull-request reviews on any changes to files in a path for which they're configured.</a:t>
            </a:r>
          </a:p>
          <a:p>
            <a:pPr algn="just">
              <a:spcAft>
                <a:spcPts val="1200"/>
              </a:spcAft>
            </a:pPr>
            <a:endParaRPr lang="en-US" sz="2000" dirty="0">
              <a:solidFill>
                <a:srgbClr val="161616"/>
              </a:solidFill>
              <a:latin typeface="Quattrocento Sans" panose="020B0502050000020003" pitchFamily="34" charset="0"/>
            </a:endParaRPr>
          </a:p>
          <a:p>
            <a:pPr algn="just">
              <a:spcAft>
                <a:spcPts val="1200"/>
              </a:spcAft>
            </a:pPr>
            <a:endParaRPr lang="en-US" sz="2000" dirty="0">
              <a:solidFill>
                <a:srgbClr val="161616"/>
              </a:solidFill>
              <a:latin typeface="Quattrocento Sans" panose="020B0502050000020003" pitchFamily="34" charset="0"/>
            </a:endParaRPr>
          </a:p>
          <a:p>
            <a:pPr algn="just">
              <a:spcAft>
                <a:spcPts val="1200"/>
              </a:spcAft>
            </a:pPr>
            <a:endParaRPr lang="en-US" sz="2000" dirty="0">
              <a:solidFill>
                <a:srgbClr val="161616"/>
              </a:solidFill>
              <a:latin typeface="Quattrocento Sans" panose="020B0502050000020003" pitchFamily="34" charset="0"/>
            </a:endParaRPr>
          </a:p>
          <a:p>
            <a:pPr algn="just">
              <a:spcAft>
                <a:spcPts val="1200"/>
              </a:spcAft>
            </a:pPr>
            <a:endParaRPr lang="en-US" sz="3200" dirty="0">
              <a:solidFill>
                <a:srgbClr val="161616"/>
              </a:solidFill>
              <a:latin typeface="Quattrocento Sans" panose="020B0502050000020003" pitchFamily="34" charset="0"/>
            </a:endParaRPr>
          </a:p>
          <a:p>
            <a:pPr algn="just">
              <a:spcAft>
                <a:spcPts val="1200"/>
              </a:spcAft>
            </a:pPr>
            <a:r>
              <a:rPr lang="en-US" sz="2000" dirty="0">
                <a:latin typeface="Quattrocento Sans" panose="020B0502050000020003" pitchFamily="34" charset="0"/>
              </a:rPr>
              <a:t>You can create the CODEOWNERS file in either the root of the repository or in the </a:t>
            </a:r>
            <a:r>
              <a:rPr lang="en-US" dirty="0">
                <a:highlight>
                  <a:srgbClr val="C0C0C0"/>
                </a:highlight>
                <a:latin typeface="Roboto Mono" pitchFamily="49" charset="0"/>
                <a:ea typeface="Roboto Mono" pitchFamily="49" charset="0"/>
              </a:rPr>
              <a:t>docs</a:t>
            </a:r>
            <a:r>
              <a:rPr lang="en-US" sz="2000" dirty="0">
                <a:latin typeface="Quattrocento Sans" panose="020B0502050000020003" pitchFamily="34" charset="0"/>
              </a:rPr>
              <a:t> or </a:t>
            </a:r>
            <a:r>
              <a:rPr lang="en-US" dirty="0">
                <a:highlight>
                  <a:srgbClr val="C0C0C0"/>
                </a:highlight>
                <a:latin typeface="Roboto Mono" pitchFamily="49" charset="0"/>
                <a:ea typeface="Roboto Mono" pitchFamily="49" charset="0"/>
              </a:rPr>
              <a:t>.</a:t>
            </a:r>
            <a:r>
              <a:rPr lang="en-US" dirty="0" err="1">
                <a:highlight>
                  <a:srgbClr val="C0C0C0"/>
                </a:highlight>
                <a:latin typeface="Roboto Mono" pitchFamily="49" charset="0"/>
                <a:ea typeface="Roboto Mono" pitchFamily="49" charset="0"/>
              </a:rPr>
              <a:t>github</a:t>
            </a:r>
            <a:r>
              <a:rPr lang="en-US" sz="2000" dirty="0">
                <a:latin typeface="Quattrocento Sans" panose="020B0502050000020003" pitchFamily="34" charset="0"/>
              </a:rPr>
              <a:t> folder.</a:t>
            </a:r>
          </a:p>
        </p:txBody>
      </p:sp>
    </p:spTree>
    <p:extLst>
      <p:ext uri="{BB962C8B-B14F-4D97-AF65-F5344CB8AC3E}">
        <p14:creationId xmlns:p14="http://schemas.microsoft.com/office/powerpoint/2010/main" val="94775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Automated security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228588"/>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Here, we discuss some ways you can automate security checks in a repository that are available to GitHub repository administrators.</a:t>
            </a: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2625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Detect and fix outdated dependencies with security vulnerabilities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652295" y="1321280"/>
            <a:ext cx="6157822" cy="4929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5929211" y="1396402"/>
            <a:ext cx="3815094" cy="338554"/>
          </a:xfrm>
          <a:prstGeom prst="rect">
            <a:avLst/>
          </a:prstGeom>
          <a:noFill/>
        </p:spPr>
        <p:txBody>
          <a:bodyPr wrap="square" rtlCol="0">
            <a:spAutoFit/>
          </a:bodyPr>
          <a:lstStyle/>
          <a:p>
            <a:r>
              <a:rPr lang="en-US" sz="1600" b="1" dirty="0">
                <a:latin typeface="Quattrocento Sans" panose="020B0502050000020003" pitchFamily="34" charset="0"/>
                <a:cs typeface="Segoe UI"/>
              </a:rPr>
              <a:t>Repository dependency graphs</a:t>
            </a:r>
            <a:endParaRPr lang="en-US" sz="14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5948202" y="1731775"/>
            <a:ext cx="5664359" cy="954107"/>
          </a:xfrm>
          <a:prstGeom prst="rect">
            <a:avLst/>
          </a:prstGeom>
          <a:noFill/>
        </p:spPr>
        <p:txBody>
          <a:bodyPr wrap="square" rtlCol="0">
            <a:spAutoFit/>
          </a:bodyPr>
          <a:lstStyle/>
          <a:p>
            <a:pPr algn="l">
              <a:spcAft>
                <a:spcPts val="600"/>
              </a:spcAft>
            </a:pPr>
            <a:r>
              <a:rPr lang="en-US" sz="1400" i="0" dirty="0">
                <a:effectLst/>
                <a:latin typeface="Quattrocento Sans" panose="020B0502050000020003" pitchFamily="34" charset="0"/>
              </a:rPr>
              <a:t>One default feature every repository includes is dependency graphs. GitHub scans common package manifests, such as </a:t>
            </a:r>
            <a:r>
              <a:rPr lang="en-US" sz="1200" i="0" dirty="0" err="1">
                <a:effectLst/>
                <a:highlight>
                  <a:srgbClr val="C0C0C0"/>
                </a:highlight>
                <a:latin typeface="Roboto Mono" pitchFamily="49" charset="0"/>
                <a:ea typeface="Roboto Mono" pitchFamily="49" charset="0"/>
              </a:rPr>
              <a:t>package.json</a:t>
            </a:r>
            <a:r>
              <a:rPr lang="en-US" sz="1400" i="0" dirty="0">
                <a:effectLst/>
                <a:latin typeface="Quattrocento Sans" panose="020B0502050000020003" pitchFamily="34" charset="0"/>
              </a:rPr>
              <a:t>, </a:t>
            </a:r>
            <a:r>
              <a:rPr lang="en-US" sz="1200" i="0" dirty="0" err="1">
                <a:effectLst/>
                <a:highlight>
                  <a:srgbClr val="C0C0C0"/>
                </a:highlight>
                <a:latin typeface="Roboto Mono" pitchFamily="49" charset="0"/>
                <a:ea typeface="Roboto Mono" pitchFamily="49" charset="0"/>
              </a:rPr>
              <a:t>requirements.txt</a:t>
            </a:r>
            <a:r>
              <a:rPr lang="en-US" sz="1400" i="0" dirty="0">
                <a:effectLst/>
                <a:latin typeface="Quattrocento Sans" panose="020B0502050000020003" pitchFamily="34" charset="0"/>
              </a:rPr>
              <a:t>, and others. These graphs allow project owners to recursively track all of the dependencies their project relies on.</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26810D42-5353-584A-A12B-46D0F88FF5D4}"/>
              </a:ext>
            </a:extLst>
          </p:cNvPr>
          <p:cNvSpPr txBox="1"/>
          <p:nvPr/>
        </p:nvSpPr>
        <p:spPr>
          <a:xfrm>
            <a:off x="579439" y="1321281"/>
            <a:ext cx="4703280" cy="3970318"/>
          </a:xfrm>
          <a:prstGeom prst="rect">
            <a:avLst/>
          </a:prstGeom>
          <a:noFill/>
        </p:spPr>
        <p:txBody>
          <a:bodyPr wrap="square">
            <a:spAutoFit/>
          </a:bodyPr>
          <a:lstStyle/>
          <a:p>
            <a:r>
              <a:rPr lang="en-US" dirty="0">
                <a:latin typeface="Quattrocento Sans" panose="020B0502050000020003" pitchFamily="34" charset="0"/>
              </a:rPr>
              <a:t>Virtually every project these days takes dependencies on external packages. While these components can offer substantial benefits in productivity, they can introduce other security risks. Staying on top of these packages and their vulnerability status can be time-consuming, especially given how each dependency might have its own dependencies that can become difficult to track and maintain. Fortunately, GitHub provides features that reduce this workload.</a:t>
            </a:r>
          </a:p>
          <a:p>
            <a:endParaRPr lang="en-US" dirty="0">
              <a:latin typeface="Quattrocento Sans" panose="020B0502050000020003" pitchFamily="34" charset="0"/>
            </a:endParaRPr>
          </a:p>
          <a:p>
            <a:r>
              <a:rPr lang="en-US" b="0" i="0" dirty="0">
                <a:effectLst/>
                <a:latin typeface="Quattrocento Sans" panose="020B0502050000020003" pitchFamily="34" charset="0"/>
              </a:rPr>
              <a:t>For the list of supported dependency manifests, see </a:t>
            </a:r>
            <a:r>
              <a:rPr lang="en-US" b="0" i="0"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About the dependency graph</a:t>
            </a:r>
            <a:r>
              <a:rPr lang="en-US" b="0" i="0" dirty="0">
                <a:effectLst/>
                <a:latin typeface="Quattrocento Sans" panose="020B0502050000020003" pitchFamily="34" charset="0"/>
              </a:rPr>
              <a:t>.</a:t>
            </a:r>
            <a:endParaRPr lang="en-US" dirty="0">
              <a:latin typeface="Quattrocento Sans" panose="020B0502050000020003" pitchFamily="34" charset="0"/>
            </a:endParaRPr>
          </a:p>
        </p:txBody>
      </p:sp>
      <p:pic>
        <p:nvPicPr>
          <p:cNvPr id="7" name="Picture 6">
            <a:extLst>
              <a:ext uri="{FF2B5EF4-FFF2-40B4-BE49-F238E27FC236}">
                <a16:creationId xmlns:a16="http://schemas.microsoft.com/office/drawing/2014/main" id="{6569B853-A16B-B9D8-4369-F3B85DD54445}"/>
              </a:ext>
            </a:extLst>
          </p:cNvPr>
          <p:cNvPicPr>
            <a:picLocks noChangeAspect="1"/>
          </p:cNvPicPr>
          <p:nvPr/>
        </p:nvPicPr>
        <p:blipFill>
          <a:blip r:embed="rId4"/>
          <a:stretch>
            <a:fillRect/>
          </a:stretch>
        </p:blipFill>
        <p:spPr>
          <a:xfrm>
            <a:off x="5948202" y="2907145"/>
            <a:ext cx="5492339" cy="2875692"/>
          </a:xfrm>
          <a:prstGeom prst="rect">
            <a:avLst/>
          </a:prstGeom>
        </p:spPr>
      </p:pic>
    </p:spTree>
    <p:extLst>
      <p:ext uri="{BB962C8B-B14F-4D97-AF65-F5344CB8AC3E}">
        <p14:creationId xmlns:p14="http://schemas.microsoft.com/office/powerpoint/2010/main" val="277344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Detect and fix outdated dependencies with security vulnerabilities (continued)</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86595" y="1491939"/>
            <a:ext cx="5542755" cy="45659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963511" y="1663948"/>
            <a:ext cx="2965863" cy="369332"/>
          </a:xfrm>
          <a:prstGeom prst="rect">
            <a:avLst/>
          </a:prstGeom>
          <a:noFill/>
        </p:spPr>
        <p:txBody>
          <a:bodyPr wrap="square" rtlCol="0">
            <a:spAutoFit/>
          </a:bodyPr>
          <a:lstStyle/>
          <a:p>
            <a:r>
              <a:rPr lang="en-US" b="1" dirty="0" err="1">
                <a:latin typeface="Quattrocento Sans" panose="020B0502050000020003" pitchFamily="34" charset="0"/>
                <a:cs typeface="Segoe UI"/>
              </a:rPr>
              <a:t>Dependabot</a:t>
            </a:r>
            <a:r>
              <a:rPr lang="en-US" b="1" dirty="0">
                <a:latin typeface="Quattrocento Sans" panose="020B0502050000020003" pitchFamily="34" charset="0"/>
                <a:cs typeface="Segoe UI"/>
              </a:rPr>
              <a:t> alerts</a:t>
            </a:r>
            <a:endParaRPr lang="en-US" sz="16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963512" y="2030205"/>
            <a:ext cx="4994376" cy="1815882"/>
          </a:xfrm>
          <a:prstGeom prst="rect">
            <a:avLst/>
          </a:prstGeom>
          <a:noFill/>
        </p:spPr>
        <p:txBody>
          <a:bodyPr wrap="square" rtlCol="0">
            <a:spAutoFit/>
          </a:bodyPr>
          <a:lstStyle/>
          <a:p>
            <a:pPr algn="just">
              <a:spcAft>
                <a:spcPts val="600"/>
              </a:spcAft>
            </a:pPr>
            <a:r>
              <a:rPr lang="en-US" sz="1600" b="0" i="0" dirty="0">
                <a:effectLst/>
                <a:latin typeface="Quattrocento Sans" panose="020B0502050000020003" pitchFamily="34" charset="0"/>
              </a:rPr>
              <a:t>Even with a visual dependency graph, it can still be overwhelming to stay on top of the latest security considerations for every dependency a project has. To reduce this overhead, GitHub provides </a:t>
            </a:r>
            <a:r>
              <a:rPr lang="en-US" sz="1600" b="0" i="0"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Dependabot alerts</a:t>
            </a:r>
            <a:r>
              <a:rPr lang="en-US" sz="1600" b="0" i="0" dirty="0">
                <a:solidFill>
                  <a:srgbClr val="00B0F0"/>
                </a:solidFill>
                <a:effectLst/>
                <a:latin typeface="Quattrocento Sans" panose="020B0502050000020003" pitchFamily="34" charset="0"/>
              </a:rPr>
              <a:t> </a:t>
            </a:r>
            <a:r>
              <a:rPr lang="en-US" sz="1600" b="0" i="0" dirty="0">
                <a:effectLst/>
                <a:latin typeface="Quattrocento Sans" panose="020B0502050000020003" pitchFamily="34" charset="0"/>
              </a:rPr>
              <a:t>that watch your dependency graphs for you. It then cross-references target versions with versions on known vulnerability lists. When a risk is discovered, </a:t>
            </a:r>
            <a:endParaRPr lang="en-US" sz="16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8" name="Rectangle 7">
            <a:extLst>
              <a:ext uri="{FF2B5EF4-FFF2-40B4-BE49-F238E27FC236}">
                <a16:creationId xmlns:a16="http://schemas.microsoft.com/office/drawing/2014/main" id="{3921C306-4554-33AB-FC13-C2A0C6A682AA}"/>
              </a:ext>
            </a:extLst>
          </p:cNvPr>
          <p:cNvSpPr>
            <a:spLocks/>
          </p:cNvSpPr>
          <p:nvPr/>
        </p:nvSpPr>
        <p:spPr>
          <a:xfrm>
            <a:off x="6441383" y="1491939"/>
            <a:ext cx="4787105" cy="45659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9" name="TextBox 8">
            <a:extLst>
              <a:ext uri="{FF2B5EF4-FFF2-40B4-BE49-F238E27FC236}">
                <a16:creationId xmlns:a16="http://schemas.microsoft.com/office/drawing/2014/main" id="{4A5A2593-D132-F815-CCD7-F145EF3EDBBF}"/>
              </a:ext>
            </a:extLst>
          </p:cNvPr>
          <p:cNvSpPr txBox="1"/>
          <p:nvPr/>
        </p:nvSpPr>
        <p:spPr>
          <a:xfrm>
            <a:off x="6718299" y="1663948"/>
            <a:ext cx="4403486" cy="646331"/>
          </a:xfrm>
          <a:prstGeom prst="rect">
            <a:avLst/>
          </a:prstGeom>
          <a:noFill/>
        </p:spPr>
        <p:txBody>
          <a:bodyPr wrap="square" rtlCol="0">
            <a:spAutoFit/>
          </a:bodyPr>
          <a:lstStyle/>
          <a:p>
            <a:r>
              <a:rPr lang="en-US" b="1" dirty="0">
                <a:latin typeface="Quattrocento Sans" panose="020B0502050000020003" pitchFamily="34" charset="0"/>
                <a:cs typeface="Segoe UI"/>
              </a:rPr>
              <a:t>Automated dependency updates with </a:t>
            </a:r>
            <a:r>
              <a:rPr lang="en-US" b="1" dirty="0" err="1">
                <a:latin typeface="Quattrocento Sans" panose="020B0502050000020003" pitchFamily="34" charset="0"/>
                <a:cs typeface="Segoe UI"/>
              </a:rPr>
              <a:t>Dependabot</a:t>
            </a:r>
            <a:endParaRPr lang="en-US" sz="1600" dirty="0">
              <a:latin typeface="Quattrocento Sans" panose="020B0502050000020003" pitchFamily="34" charset="0"/>
              <a:cs typeface="Segoe UI"/>
            </a:endParaRPr>
          </a:p>
        </p:txBody>
      </p:sp>
      <p:sp>
        <p:nvSpPr>
          <p:cNvPr id="10" name="TextBox 9">
            <a:extLst>
              <a:ext uri="{FF2B5EF4-FFF2-40B4-BE49-F238E27FC236}">
                <a16:creationId xmlns:a16="http://schemas.microsoft.com/office/drawing/2014/main" id="{4C457529-F027-3771-9FF9-0AA5BD88A102}"/>
              </a:ext>
            </a:extLst>
          </p:cNvPr>
          <p:cNvSpPr txBox="1"/>
          <p:nvPr/>
        </p:nvSpPr>
        <p:spPr>
          <a:xfrm>
            <a:off x="6718299" y="2310279"/>
            <a:ext cx="4403486" cy="3046988"/>
          </a:xfrm>
          <a:prstGeom prst="rect">
            <a:avLst/>
          </a:prstGeom>
          <a:noFill/>
        </p:spPr>
        <p:txBody>
          <a:bodyPr wrap="square" rtlCol="0">
            <a:spAutoFit/>
          </a:bodyPr>
          <a:lstStyle/>
          <a:p>
            <a:pPr algn="l"/>
            <a:r>
              <a:rPr lang="en-US" sz="1600" b="0" i="0" dirty="0">
                <a:effectLst/>
                <a:latin typeface="Quattrocento Sans" panose="020B0502050000020003" pitchFamily="34" charset="0"/>
              </a:rPr>
              <a:t>A dependency alert can lead to a project contributor bumping the offending package reference to the recommended version and creating a pull request for validation. Wouldn't it be great if there was a way to automate this effort? Well, good news! </a:t>
            </a:r>
            <a:r>
              <a:rPr lang="en-US" sz="1600" b="1" i="0" dirty="0" err="1">
                <a:effectLst/>
                <a:latin typeface="Quattrocento Sans" panose="020B0502050000020003" pitchFamily="34" charset="0"/>
              </a:rPr>
              <a:t>Dependabot</a:t>
            </a:r>
            <a:r>
              <a:rPr lang="en-US" sz="1600" b="0" i="0" dirty="0">
                <a:effectLst/>
                <a:latin typeface="Quattrocento Sans" panose="020B0502050000020003" pitchFamily="34" charset="0"/>
              </a:rPr>
              <a:t> does just that. It scans for dependency alerts and creates pull requests so that a contributor can validate the update and merge the request.</a:t>
            </a:r>
          </a:p>
          <a:p>
            <a:pPr algn="l"/>
            <a:endParaRPr lang="en-US" sz="1600" b="0" i="0" dirty="0">
              <a:effectLst/>
              <a:latin typeface="Quattrocento Sans" panose="020B0502050000020003" pitchFamily="34" charset="0"/>
            </a:endParaRPr>
          </a:p>
          <a:p>
            <a:pPr algn="l"/>
            <a:r>
              <a:rPr lang="en-US" sz="1600" b="0" i="0" dirty="0">
                <a:effectLst/>
                <a:latin typeface="Quattrocento Sans" panose="020B0502050000020003" pitchFamily="34" charset="0"/>
              </a:rPr>
              <a:t>To learn more about </a:t>
            </a:r>
            <a:r>
              <a:rPr lang="en-US" sz="1600" b="0" i="0" dirty="0" err="1">
                <a:effectLst/>
                <a:latin typeface="Quattrocento Sans" panose="020B0502050000020003" pitchFamily="34" charset="0"/>
              </a:rPr>
              <a:t>Dependabot's</a:t>
            </a:r>
            <a:r>
              <a:rPr lang="en-US" sz="1600" b="0" i="0" dirty="0">
                <a:effectLst/>
                <a:latin typeface="Quattrocento Sans" panose="020B0502050000020003" pitchFamily="34" charset="0"/>
              </a:rPr>
              <a:t> flexibility, see </a:t>
            </a:r>
            <a:r>
              <a:rPr lang="en-US" sz="1600" b="0" i="0"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Configuring Dependabot security updates</a:t>
            </a:r>
            <a:r>
              <a:rPr lang="en-US" sz="1600" b="0" i="0" dirty="0">
                <a:solidFill>
                  <a:srgbClr val="00B0F0"/>
                </a:solidFill>
                <a:effectLst/>
                <a:latin typeface="Quattrocento Sans" panose="020B0502050000020003" pitchFamily="34" charset="0"/>
              </a:rPr>
              <a:t>.</a:t>
            </a:r>
          </a:p>
        </p:txBody>
      </p:sp>
      <p:pic>
        <p:nvPicPr>
          <p:cNvPr id="6146" name="Picture 2" descr="Screenshot of Dependabot alerts for vulnerable dependencies.">
            <a:extLst>
              <a:ext uri="{FF2B5EF4-FFF2-40B4-BE49-F238E27FC236}">
                <a16:creationId xmlns:a16="http://schemas.microsoft.com/office/drawing/2014/main" id="{8F00ABDA-58C4-C46F-E544-8256CB791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650" y="3905727"/>
            <a:ext cx="3785350" cy="19414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A3C67A-715E-2007-54C9-EB613E3DBF77}"/>
              </a:ext>
            </a:extLst>
          </p:cNvPr>
          <p:cNvSpPr txBox="1"/>
          <p:nvPr/>
        </p:nvSpPr>
        <p:spPr>
          <a:xfrm>
            <a:off x="963511" y="3785095"/>
            <a:ext cx="1339493" cy="2062103"/>
          </a:xfrm>
          <a:prstGeom prst="rect">
            <a:avLst/>
          </a:prstGeom>
          <a:noFill/>
        </p:spPr>
        <p:txBody>
          <a:bodyPr wrap="square" rtlCol="0">
            <a:spAutoFit/>
          </a:bodyPr>
          <a:lstStyle/>
          <a:p>
            <a:pPr>
              <a:spcAft>
                <a:spcPts val="600"/>
              </a:spcAft>
            </a:pPr>
            <a:r>
              <a:rPr lang="en-US" sz="1600" b="0" i="0" dirty="0">
                <a:effectLst/>
                <a:latin typeface="Quattrocento Sans" panose="020B0502050000020003" pitchFamily="34" charset="0"/>
              </a:rPr>
              <a:t>the project is alerted. Input for the analysis comes from </a:t>
            </a:r>
            <a:r>
              <a:rPr lang="en-US" sz="1600" b="0" i="0" dirty="0">
                <a:solidFill>
                  <a:srgbClr val="00B0F0"/>
                </a:solidFill>
                <a:effectLst/>
                <a:latin typeface="Quattrocento Sans" panose="020B0502050000020003" pitchFamily="34" charset="0"/>
                <a:hlinkClick r:id="rId6">
                  <a:extLst>
                    <a:ext uri="{A12FA001-AC4F-418D-AE19-62706E023703}">
                      <ahyp:hlinkClr xmlns:ahyp="http://schemas.microsoft.com/office/drawing/2018/hyperlinkcolor" val="tx"/>
                    </a:ext>
                  </a:extLst>
                </a:hlinkClick>
              </a:rPr>
              <a:t>GitHub Security Advisories</a:t>
            </a:r>
            <a:r>
              <a:rPr lang="en-US" sz="1600" b="0" i="0" dirty="0">
                <a:effectLst/>
                <a:latin typeface="Quattrocento Sans" panose="020B0502050000020003" pitchFamily="34" charset="0"/>
              </a:rPr>
              <a:t>.</a:t>
            </a:r>
            <a:endParaRPr lang="en-US" sz="1600" i="0" dirty="0">
              <a:effectLst/>
              <a:latin typeface="Quattrocento Sans" panose="020B0502050000020003" pitchFamily="34" charset="0"/>
            </a:endParaRPr>
          </a:p>
        </p:txBody>
      </p:sp>
    </p:spTree>
    <p:extLst>
      <p:ext uri="{BB962C8B-B14F-4D97-AF65-F5344CB8AC3E}">
        <p14:creationId xmlns:p14="http://schemas.microsoft.com/office/powerpoint/2010/main" val="89793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32206"/>
            <a:ext cx="6345239" cy="1667957"/>
          </a:xfrm>
        </p:spPr>
        <p:txBody>
          <a:bodyPr/>
          <a:lstStyle/>
          <a:p>
            <a:r>
              <a:rPr lang="en-US" dirty="0">
                <a:latin typeface="Quattrocento Sans" panose="020B0502050000020003" pitchFamily="34" charset="0"/>
              </a:rPr>
              <a:t>Module 4: Maintain a secure repository by using GitHub best practices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1" y="5681324"/>
            <a:ext cx="6582729"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extLst>
                    <a:ext uri="{A12FA001-AC4F-418D-AE19-62706E023703}">
                      <ahyp:hlinkClr xmlns:ahyp="http://schemas.microsoft.com/office/drawing/2018/hyperlinkcolor" val="tx"/>
                    </a:ext>
                  </a:extLst>
                </a:hlinkClick>
              </a:rPr>
              <a:t>Module 4: Maintain a secure repository by using GitHub best practices</a:t>
            </a:r>
            <a:endParaRPr lang="en-US" sz="2400"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3E3934-F7A0-CDAF-6924-0540CDFBB20C}"/>
              </a:ext>
            </a:extLst>
          </p:cNvPr>
          <p:cNvSpPr>
            <a:spLocks/>
          </p:cNvSpPr>
          <p:nvPr/>
        </p:nvSpPr>
        <p:spPr>
          <a:xfrm>
            <a:off x="686596" y="1491939"/>
            <a:ext cx="4314030" cy="4408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963512" y="1663948"/>
            <a:ext cx="3036988" cy="369332"/>
          </a:xfrm>
          <a:prstGeom prst="rect">
            <a:avLst/>
          </a:prstGeom>
          <a:noFill/>
        </p:spPr>
        <p:txBody>
          <a:bodyPr wrap="square" rtlCol="0">
            <a:spAutoFit/>
          </a:bodyPr>
          <a:lstStyle/>
          <a:p>
            <a:r>
              <a:rPr lang="en-US" b="1" dirty="0">
                <a:latin typeface="Quattrocento Sans" panose="020B0502050000020003" pitchFamily="34" charset="0"/>
                <a:cs typeface="Segoe UI"/>
              </a:rPr>
              <a:t>Automated code scanning</a:t>
            </a:r>
            <a:endParaRPr lang="en-US" sz="16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963512" y="2030205"/>
            <a:ext cx="3767238" cy="3539430"/>
          </a:xfrm>
          <a:prstGeom prst="rect">
            <a:avLst/>
          </a:prstGeom>
          <a:noFill/>
        </p:spPr>
        <p:txBody>
          <a:bodyPr wrap="square" rtlCol="0">
            <a:spAutoFit/>
          </a:bodyPr>
          <a:lstStyle/>
          <a:p>
            <a:pPr algn="just">
              <a:spcAft>
                <a:spcPts val="600"/>
              </a:spcAft>
            </a:pPr>
            <a:r>
              <a:rPr lang="en-US" sz="1600" b="0" i="0" dirty="0">
                <a:effectLst/>
                <a:latin typeface="Quattrocento Sans" panose="020B0502050000020003" pitchFamily="34" charset="0"/>
              </a:rPr>
              <a:t>Similar to how </a:t>
            </a:r>
            <a:r>
              <a:rPr lang="en-US" sz="1600" b="0" i="0" dirty="0" err="1">
                <a:effectLst/>
                <a:latin typeface="Quattrocento Sans" panose="020B0502050000020003" pitchFamily="34" charset="0"/>
              </a:rPr>
              <a:t>Dependabot</a:t>
            </a:r>
            <a:r>
              <a:rPr lang="en-US" sz="1600" b="0" i="0" dirty="0">
                <a:effectLst/>
                <a:latin typeface="Quattrocento Sans" panose="020B0502050000020003" pitchFamily="34" charset="0"/>
              </a:rPr>
              <a:t> scans your repository for dependency alerts, you can use code scanning to analyze and find security vulnerabilities and errors in the code in a GitHub repository. Code scanning has several benefits. You can use it to find, triage, and prioritize fixes for existing problems or potential security vulnerabilities. It's also useful to help prevent developers from introducing any new security problems into the code. You can enable code-scanning alerts and workflows in the security tab of a GitHub repository:</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7170" name="Picture 2" descr="Screenshot of a list of policies, advisories, and alerts with links to more information.">
            <a:extLst>
              <a:ext uri="{FF2B5EF4-FFF2-40B4-BE49-F238E27FC236}">
                <a16:creationId xmlns:a16="http://schemas.microsoft.com/office/drawing/2014/main" id="{BA811620-A40F-1C59-F78F-73131E466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865" y="2022241"/>
            <a:ext cx="6100623" cy="334819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6">
            <a:extLst>
              <a:ext uri="{FF2B5EF4-FFF2-40B4-BE49-F238E27FC236}">
                <a16:creationId xmlns:a16="http://schemas.microsoft.com/office/drawing/2014/main" id="{7BB40C8F-4366-87F1-E19A-A1E3DAA00996}"/>
              </a:ext>
            </a:extLst>
          </p:cNvPr>
          <p:cNvSpPr txBox="1">
            <a:spLocks/>
          </p:cNvSpPr>
          <p:nvPr/>
        </p:nvSpPr>
        <p:spPr>
          <a:xfrm>
            <a:off x="579438" y="607574"/>
            <a:ext cx="11230679" cy="4924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Detect and fix outdated dependencies with security vulnerabilities (continued)</a:t>
            </a:r>
          </a:p>
        </p:txBody>
      </p:sp>
    </p:spTree>
    <p:extLst>
      <p:ext uri="{BB962C8B-B14F-4D97-AF65-F5344CB8AC3E}">
        <p14:creationId xmlns:p14="http://schemas.microsoft.com/office/powerpoint/2010/main" val="184575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Secret scanning</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73895" y="1293963"/>
            <a:ext cx="10083005" cy="29578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61911" y="1389518"/>
            <a:ext cx="9755289" cy="2862322"/>
          </a:xfrm>
          <a:prstGeom prst="rect">
            <a:avLst/>
          </a:prstGeom>
          <a:noFill/>
        </p:spPr>
        <p:txBody>
          <a:bodyPr wrap="square" rtlCol="0">
            <a:spAutoFit/>
          </a:bodyPr>
          <a:lstStyle/>
          <a:p>
            <a:pPr algn="l">
              <a:spcAft>
                <a:spcPts val="1200"/>
              </a:spcAft>
            </a:pPr>
            <a:r>
              <a:rPr lang="en-US" sz="1600" i="0" dirty="0">
                <a:effectLst/>
                <a:latin typeface="Quattrocento Sans" panose="020B0502050000020003" pitchFamily="34" charset="0"/>
              </a:rPr>
              <a:t>Another automated scanning feature within a GitHub repository is secret scanning. Similar to the previous security scanning features, secret scanning looks for known secrets or credentials committed within the repository. This scanning is done to prevent the use of fraudulent behavior and to secure the integrity of any sensitive data. By default, secret scanning occurs on public repositories and you can enable secret scanning on private repositories by repository administrators or organization owners.</a:t>
            </a:r>
          </a:p>
          <a:p>
            <a:pPr algn="l">
              <a:spcAft>
                <a:spcPts val="1200"/>
              </a:spcAft>
            </a:pPr>
            <a:r>
              <a:rPr lang="en-US" sz="1600" i="0" dirty="0">
                <a:effectLst/>
                <a:latin typeface="Quattrocento Sans" panose="020B0502050000020003" pitchFamily="34" charset="0"/>
              </a:rPr>
              <a:t>When secret scanning detects a set of credentials, GitHub notifies the service provider who issued the secret. The service provider validates the credential. Then, it decides whether they should revoke the secret, issue a new secret, or reach out to you directly. The action depends on the associated risks to you or the service provider.</a:t>
            </a:r>
          </a:p>
          <a:p>
            <a:pPr algn="l">
              <a:spcAft>
                <a:spcPts val="1200"/>
              </a:spcAft>
            </a:pPr>
            <a:r>
              <a:rPr lang="en-US" sz="1600" i="0" dirty="0">
                <a:effectLst/>
                <a:latin typeface="Quattrocento Sans" panose="020B0502050000020003" pitchFamily="34" charset="0"/>
              </a:rPr>
              <a:t>Learn more about </a:t>
            </a:r>
            <a:r>
              <a:rPr lang="en-US" sz="1600" i="0"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Secret scanning for public and private repositories</a:t>
            </a:r>
            <a:r>
              <a:rPr lang="en-US" sz="1600" i="0" dirty="0">
                <a:effectLst/>
                <a:latin typeface="Quattrocento Sans" panose="020B0502050000020003" pitchFamily="34" charset="0"/>
              </a:rPr>
              <a:t>.</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87015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black logo&#10;&#10;Description automatically generated">
            <a:extLst>
              <a:ext uri="{FF2B5EF4-FFF2-40B4-BE49-F238E27FC236}">
                <a16:creationId xmlns:a16="http://schemas.microsoft.com/office/drawing/2014/main" id="{E9911B33-3A86-D8D7-CF38-025AFED6480A}"/>
              </a:ext>
            </a:extLst>
          </p:cNvPr>
          <p:cNvPicPr>
            <a:picLocks noChangeAspect="1"/>
          </p:cNvPicPr>
          <p:nvPr/>
        </p:nvPicPr>
        <p:blipFill rotWithShape="1">
          <a:blip r:embed="rId3"/>
          <a:srcRect l="22423" t="27111" r="19244" b="28410"/>
          <a:stretch/>
        </p:blipFill>
        <p:spPr>
          <a:xfrm>
            <a:off x="7268747" y="2348314"/>
            <a:ext cx="2973456" cy="3198537"/>
          </a:xfrm>
          <a:prstGeom prst="rect">
            <a:avLst/>
          </a:prstGeom>
        </p:spPr>
      </p:pic>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331279" cy="492443"/>
          </a:xfrm>
        </p:spPr>
        <p:txBody>
          <a:bodyPr>
            <a:normAutofit fontScale="90000"/>
          </a:bodyPr>
          <a:lstStyle/>
          <a:p>
            <a:r>
              <a:rPr lang="en-US" sz="3200" dirty="0">
                <a:latin typeface="Quattrocento Sans" panose="020B0502050000020003" pitchFamily="34" charset="0"/>
              </a:rPr>
              <a:t>Exercise - Secure your repository's supply chain</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0930890" cy="2462213"/>
          </a:xfrm>
        </p:spPr>
        <p:txBody>
          <a:bodyPr>
            <a:noAutofit/>
          </a:bodyPr>
          <a:lstStyle/>
          <a:p>
            <a:pPr algn="just">
              <a:lnSpc>
                <a:spcPct val="100000"/>
              </a:lnSpc>
              <a:spcAft>
                <a:spcPts val="1200"/>
              </a:spcAft>
            </a:pPr>
            <a:r>
              <a:rPr lang="en-US" sz="1800" dirty="0">
                <a:latin typeface="Quattrocento Sans" panose="020B0502050000020003" pitchFamily="34" charset="0"/>
              </a:rPr>
              <a:t>In this exercise, we secure your repository's supply chain through Dependency graph, Dependency alerts, Dependency security updates, and Dependency version updates.</a:t>
            </a:r>
          </a:p>
          <a:p>
            <a:pPr algn="just">
              <a:lnSpc>
                <a:spcPct val="100000"/>
              </a:lnSpc>
              <a:spcAft>
                <a:spcPts val="1200"/>
              </a:spcAft>
            </a:pPr>
            <a:r>
              <a:rPr lang="en-US" sz="1800" dirty="0">
                <a:latin typeface="Quattrocento Sans" panose="020B0502050000020003" pitchFamily="34" charset="0"/>
              </a:rPr>
              <a:t>This GitHub exercise is graded automatically once you attempt a solution to the challenge. The results of your actions and your helpful feedback are provided in real time within the grade-learner workflow logs.</a:t>
            </a:r>
          </a:p>
          <a:p>
            <a:pPr>
              <a:spcAft>
                <a:spcPts val="600"/>
              </a:spcAft>
            </a:pPr>
            <a:r>
              <a:rPr lang="en-US" sz="1800" dirty="0">
                <a:latin typeface="Quattrocento Sans" panose="020B0502050000020003" pitchFamily="34" charset="0"/>
              </a:rPr>
              <a:t>Here are some helpful tips before you begin the exercise:</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
        <p:nvSpPr>
          <p:cNvPr id="8" name="Text Placeholder 6">
            <a:extLst>
              <a:ext uri="{FF2B5EF4-FFF2-40B4-BE49-F238E27FC236}">
                <a16:creationId xmlns:a16="http://schemas.microsoft.com/office/drawing/2014/main" id="{820A8282-92E7-A32E-A450-C6DE78A6D030}"/>
              </a:ext>
            </a:extLst>
          </p:cNvPr>
          <p:cNvSpPr txBox="1">
            <a:spLocks/>
          </p:cNvSpPr>
          <p:nvPr/>
        </p:nvSpPr>
        <p:spPr>
          <a:xfrm>
            <a:off x="657261" y="3094979"/>
            <a:ext cx="6123778" cy="246221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spcAft>
                <a:spcPts val="600"/>
              </a:spcAft>
              <a:buFont typeface="Arial" panose="020B0604020202020204" pitchFamily="34" charset="0"/>
              <a:buChar char="•"/>
            </a:pPr>
            <a:r>
              <a:rPr lang="en-US" dirty="0">
                <a:latin typeface="Quattrocento Sans" panose="020B0502050000020003" pitchFamily="34" charset="0"/>
              </a:rPr>
              <a:t>Read the Welcome section of the README file in the exercise's repository to understand more about the exercise.</a:t>
            </a:r>
          </a:p>
          <a:p>
            <a:pPr marL="285750" indent="-285750" algn="just">
              <a:spcAft>
                <a:spcPts val="600"/>
              </a:spcAft>
              <a:buFont typeface="Arial" panose="020B0604020202020204" pitchFamily="34" charset="0"/>
              <a:buChar char="•"/>
            </a:pPr>
            <a:r>
              <a:rPr lang="en-US" dirty="0">
                <a:latin typeface="Quattrocento Sans" panose="020B0502050000020003" pitchFamily="34" charset="0"/>
              </a:rPr>
              <a:t>Follow the steps provided in the How to start this course section to successfully complete the exercise.</a:t>
            </a:r>
          </a:p>
          <a:p>
            <a:pPr marL="285750" indent="-285750" algn="just">
              <a:spcAft>
                <a:spcPts val="600"/>
              </a:spcAft>
              <a:buFont typeface="Arial" panose="020B0604020202020204" pitchFamily="34" charset="0"/>
              <a:buChar char="•"/>
            </a:pPr>
            <a:r>
              <a:rPr lang="en-US" dirty="0">
                <a:latin typeface="Quattrocento Sans" panose="020B0502050000020003" pitchFamily="34" charset="0"/>
              </a:rPr>
              <a:t>To see the results of your exercise, navigate to your cloned repository's Actions tab and select the most recent run on the Grading workflow.</a:t>
            </a:r>
          </a:p>
          <a:p>
            <a:pPr marL="285750" indent="-285750" algn="just">
              <a:spcAft>
                <a:spcPts val="600"/>
              </a:spcAft>
              <a:buFont typeface="Arial" panose="020B0604020202020204" pitchFamily="34" charset="0"/>
              <a:buChar char="•"/>
            </a:pPr>
            <a:r>
              <a:rPr lang="en-US" dirty="0">
                <a:latin typeface="Quattrocento Sans" panose="020B0502050000020003" pitchFamily="34" charset="0"/>
              </a:rPr>
              <a:t>Stuck on what to do? Revisit the content in the last unit or check out the README file in the exercise's repository.</a:t>
            </a:r>
          </a:p>
        </p:txBody>
      </p:sp>
    </p:spTree>
    <p:extLst>
      <p:ext uri="{BB962C8B-B14F-4D97-AF65-F5344CB8AC3E}">
        <p14:creationId xmlns:p14="http://schemas.microsoft.com/office/powerpoint/2010/main" val="14658040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150473" cy="492443"/>
          </a:xfrm>
        </p:spPr>
        <p:txBody>
          <a:bodyPr>
            <a:normAutofit fontScale="90000"/>
          </a:bodyPr>
          <a:lstStyle/>
          <a:p>
            <a:r>
              <a:rPr lang="en-US" sz="3200" dirty="0">
                <a:latin typeface="Quattrocento Sans" panose="020B0502050000020003" pitchFamily="34" charset="0"/>
              </a:rPr>
              <a:t>Exercise - Secure your repository's supply chain (continued)</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1111696" cy="2462213"/>
          </a:xfrm>
        </p:spPr>
        <p:txBody>
          <a:bodyPr>
            <a:noAutofit/>
          </a:bodyPr>
          <a:lstStyle/>
          <a:p>
            <a:pPr algn="just">
              <a:lnSpc>
                <a:spcPct val="100000"/>
              </a:lnSpc>
              <a:spcAft>
                <a:spcPts val="1200"/>
              </a:spcAft>
            </a:pPr>
            <a:r>
              <a:rPr lang="en-US" sz="1800" dirty="0">
                <a:latin typeface="Quattrocento Sans" panose="020B0502050000020003" pitchFamily="34" charset="0"/>
              </a:rPr>
              <a:t>There's a grading script under </a:t>
            </a:r>
            <a:r>
              <a:rPr lang="en-US" dirty="0">
                <a:highlight>
                  <a:srgbClr val="C0C0C0"/>
                </a:highlight>
                <a:latin typeface="Roboto Mono" pitchFamily="49" charset="0"/>
                <a:ea typeface="Roboto Mono" pitchFamily="49" charset="0"/>
              </a:rPr>
              <a:t>.</a:t>
            </a:r>
            <a:r>
              <a:rPr lang="en-US" dirty="0" err="1">
                <a:highlight>
                  <a:srgbClr val="C0C0C0"/>
                </a:highlight>
                <a:latin typeface="Roboto Mono" pitchFamily="49" charset="0"/>
                <a:ea typeface="Roboto Mono" pitchFamily="49" charset="0"/>
              </a:rPr>
              <a:t>github</a:t>
            </a:r>
            <a:r>
              <a:rPr lang="en-US" dirty="0">
                <a:highlight>
                  <a:srgbClr val="C0C0C0"/>
                </a:highlight>
                <a:latin typeface="Roboto Mono" pitchFamily="49" charset="0"/>
                <a:ea typeface="Roboto Mono" pitchFamily="49" charset="0"/>
              </a:rPr>
              <a:t>/workflows/</a:t>
            </a:r>
            <a:r>
              <a:rPr lang="en-US" dirty="0" err="1">
                <a:highlight>
                  <a:srgbClr val="C0C0C0"/>
                </a:highlight>
                <a:latin typeface="Roboto Mono" pitchFamily="49" charset="0"/>
                <a:ea typeface="Roboto Mono" pitchFamily="49" charset="0"/>
              </a:rPr>
              <a:t>grading.yml</a:t>
            </a:r>
            <a:r>
              <a:rPr lang="en-US" sz="1800" dirty="0">
                <a:latin typeface="Quattrocento Sans" panose="020B0502050000020003" pitchFamily="34" charset="0"/>
              </a:rPr>
              <a:t>. You don't need to modify this workflow to complete this exercise. </a:t>
            </a:r>
            <a:r>
              <a:rPr lang="en-US" sz="1800" b="1" dirty="0">
                <a:latin typeface="Quattrocento Sans" panose="020B0502050000020003" pitchFamily="34" charset="0"/>
              </a:rPr>
              <a:t>Altering the contents in this workflow can break the exercise's ability to validate your actions, provide feedback, or grade the results.</a:t>
            </a:r>
          </a:p>
          <a:p>
            <a:pPr algn="just">
              <a:lnSpc>
                <a:spcPct val="100000"/>
              </a:lnSpc>
              <a:spcAft>
                <a:spcPts val="1200"/>
              </a:spcAft>
            </a:pPr>
            <a:endParaRPr lang="en-US" sz="1800" b="1" dirty="0">
              <a:latin typeface="Quattrocento Sans" panose="020B0502050000020003" pitchFamily="34" charset="0"/>
            </a:endParaRPr>
          </a:p>
          <a:p>
            <a:pPr algn="just">
              <a:lnSpc>
                <a:spcPct val="100000"/>
              </a:lnSpc>
              <a:spcAft>
                <a:spcPts val="1200"/>
              </a:spcAft>
            </a:pPr>
            <a:r>
              <a:rPr lang="en-US" sz="1800" dirty="0">
                <a:latin typeface="Quattrocento Sans" panose="020B0502050000020003" pitchFamily="34" charset="0"/>
              </a:rPr>
              <a:t>This exercise is a challenge based on content covered in this module, and there could be more than one way to successfully complete the exercise. If you get stuck, revisit previous content in this module or navigate to some of the other resources provided.</a:t>
            </a:r>
          </a:p>
          <a:p>
            <a:pPr algn="just">
              <a:lnSpc>
                <a:spcPct val="100000"/>
              </a:lnSpc>
              <a:spcAft>
                <a:spcPts val="1200"/>
              </a:spcAft>
            </a:pPr>
            <a:endParaRPr lang="en-US" sz="1800" dirty="0">
              <a:latin typeface="Quattrocento Sans" panose="020B0502050000020003" pitchFamily="34" charset="0"/>
            </a:endParaRPr>
          </a:p>
          <a:p>
            <a:pPr algn="just">
              <a:lnSpc>
                <a:spcPct val="100000"/>
              </a:lnSpc>
              <a:spcAft>
                <a:spcPts val="1200"/>
              </a:spcAft>
            </a:pPr>
            <a:r>
              <a:rPr lang="en-US" sz="1800" dirty="0">
                <a:latin typeface="Quattrocento Sans" panose="020B0502050000020003" pitchFamily="34" charset="0"/>
              </a:rPr>
              <a:t>When you finish the exercise in GitHub, return here for your next unit.</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sp>
        <p:nvSpPr>
          <p:cNvPr id="14" name="TextBox 13">
            <a:extLst>
              <a:ext uri="{FF2B5EF4-FFF2-40B4-BE49-F238E27FC236}">
                <a16:creationId xmlns:a16="http://schemas.microsoft.com/office/drawing/2014/main" id="{1802CE57-FED8-FF04-DEAA-BD4BF1FA0FEC}"/>
              </a:ext>
            </a:extLst>
          </p:cNvPr>
          <p:cNvSpPr txBox="1"/>
          <p:nvPr/>
        </p:nvSpPr>
        <p:spPr>
          <a:xfrm>
            <a:off x="559118" y="5950344"/>
            <a:ext cx="3160032" cy="307777"/>
          </a:xfrm>
          <a:prstGeom prst="rect">
            <a:avLst/>
          </a:prstGeom>
          <a:noFill/>
        </p:spPr>
        <p:txBody>
          <a:bodyPr wrap="none" lIns="0" tIns="0" rIns="0" bIns="0" rtlCol="0">
            <a:spAutoFit/>
          </a:bodyPr>
          <a:lstStyle/>
          <a:p>
            <a:pPr algn="l"/>
            <a:r>
              <a:rPr lang="en-US" sz="2000" dirty="0">
                <a:hlinkClick r:id="rId3"/>
              </a:rPr>
              <a:t>Start the exercise on GitHub.</a:t>
            </a:r>
            <a:endParaRPr lang="en-US" sz="2000" dirty="0"/>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cxnSp>
        <p:nvCxnSpPr>
          <p:cNvPr id="5" name="Straight Connector 4">
            <a:extLst>
              <a:ext uri="{FF2B5EF4-FFF2-40B4-BE49-F238E27FC236}">
                <a16:creationId xmlns:a16="http://schemas.microsoft.com/office/drawing/2014/main" id="{BB66656F-0D88-0998-A32F-828D6C17F0D7}"/>
              </a:ext>
            </a:extLst>
          </p:cNvPr>
          <p:cNvCxnSpPr/>
          <p:nvPr/>
        </p:nvCxnSpPr>
        <p:spPr>
          <a:xfrm>
            <a:off x="559118" y="1270719"/>
            <a:ext cx="0" cy="939637"/>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92361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2638"/>
            <a:ext cx="6345239" cy="557525"/>
          </a:xfrm>
        </p:spPr>
        <p:txBody>
          <a:bodyPr/>
          <a:lstStyle/>
          <a:p>
            <a:r>
              <a:rPr lang="en-US" dirty="0"/>
              <a:t>Knowledge Checks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868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a:t>
            </a:r>
            <a:r>
              <a:rPr lang="en-US" sz="3200" dirty="0" err="1">
                <a:latin typeface="Quattrocento Sans" panose="020B0502050000020003" pitchFamily="34" charset="0"/>
              </a:rPr>
              <a:t>Check:Maintain</a:t>
            </a:r>
            <a:r>
              <a:rPr lang="en-US" sz="3200" dirty="0">
                <a:latin typeface="Quattrocento Sans" panose="020B0502050000020003" pitchFamily="34" charset="0"/>
              </a:rPr>
              <a:t> a secure repository by using GitHub best practices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What's the best way to make sure you're integrating the most secure versions of your project dependencies?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2031325"/>
          </a:xfrm>
          <a:prstGeom prst="rect">
            <a:avLst/>
          </a:prstGeom>
          <a:noFill/>
        </p:spPr>
        <p:txBody>
          <a:bodyPr wrap="square" rtlCol="0">
            <a:spAutoFit/>
          </a:bodyPr>
          <a:lstStyle/>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Configure your package files to always use the latest versions of dependencies.</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Check each project's security details closely before adding it to your dependencies by confirming its version status across multiple advisory sites.</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Enable </a:t>
            </a:r>
            <a:r>
              <a:rPr lang="en-US" dirty="0" err="1">
                <a:latin typeface="Quattrocento Sans" panose="020B0502050000020003" pitchFamily="34" charset="0"/>
              </a:rPr>
              <a:t>Dependabot</a:t>
            </a:r>
            <a:r>
              <a:rPr lang="en-US" dirty="0">
                <a:latin typeface="Quattrocento Sans" panose="020B0502050000020003" pitchFamily="34" charset="0"/>
              </a:rPr>
              <a:t> for your repository.</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1 of 3</a:t>
            </a:r>
          </a:p>
        </p:txBody>
      </p:sp>
    </p:spTree>
    <p:extLst>
      <p:ext uri="{BB962C8B-B14F-4D97-AF65-F5344CB8AC3E}">
        <p14:creationId xmlns:p14="http://schemas.microsoft.com/office/powerpoint/2010/main" val="38419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a:t>
            </a:r>
            <a:r>
              <a:rPr lang="en-US" sz="3200" dirty="0" err="1">
                <a:latin typeface="Quattrocento Sans" panose="020B0502050000020003" pitchFamily="34" charset="0"/>
              </a:rPr>
              <a:t>Check:Maintain</a:t>
            </a:r>
            <a:r>
              <a:rPr lang="en-US" sz="3200" dirty="0">
                <a:latin typeface="Quattrocento Sans" panose="020B0502050000020003" pitchFamily="34" charset="0"/>
              </a:rPr>
              <a:t> a secure repository by using GitHub best practices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Suppose one of your source projects relies on secrets kept in a folder called </a:t>
            </a:r>
            <a:r>
              <a:rPr lang="en-US" sz="1800" dirty="0">
                <a:highlight>
                  <a:srgbClr val="C0C0C0"/>
                </a:highlight>
                <a:latin typeface="Roboto Mono" pitchFamily="49" charset="0"/>
                <a:ea typeface="Roboto Mono" pitchFamily="49" charset="0"/>
              </a:rPr>
              <a:t>.secrets</a:t>
            </a:r>
            <a:r>
              <a:rPr lang="en-US" sz="2000" dirty="0">
                <a:latin typeface="Quattrocento Sans" panose="020B0502050000020003" pitchFamily="34" charset="0"/>
              </a:rPr>
              <a:t>. You would like to make sure that the files kept in this folder on development machines aren't inadvertently committed to the repository. Which of these files best helps enforce this policy?</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2031325"/>
          </a:xfrm>
          <a:prstGeom prst="rect">
            <a:avLst/>
          </a:prstGeom>
          <a:noFill/>
        </p:spPr>
        <p:txBody>
          <a:bodyPr wrap="square" rtlCol="0">
            <a:spAutoFit/>
          </a:bodyPr>
          <a:lstStyle/>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err="1">
                <a:highlight>
                  <a:srgbClr val="C0C0C0"/>
                </a:highlight>
                <a:latin typeface="Roboto Mono" pitchFamily="49" charset="0"/>
                <a:ea typeface="Roboto Mono" pitchFamily="49" charset="0"/>
              </a:rPr>
              <a:t>SECURITY.md</a:t>
            </a:r>
            <a:endParaRPr lang="en-US" dirty="0">
              <a:highlight>
                <a:srgbClr val="C0C0C0"/>
              </a:highlight>
              <a:latin typeface="Roboto Mono" pitchFamily="49" charset="0"/>
              <a:ea typeface="Roboto Mono" pitchFamily="49"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highlight>
                  <a:srgbClr val="C0C0C0"/>
                </a:highlight>
                <a:latin typeface="Roboto Mono" pitchFamily="49" charset="0"/>
                <a:ea typeface="Roboto Mono" pitchFamily="49" charset="0"/>
              </a:rPr>
              <a:t>.</a:t>
            </a:r>
            <a:r>
              <a:rPr lang="en-US" dirty="0" err="1">
                <a:highlight>
                  <a:srgbClr val="C0C0C0"/>
                </a:highlight>
                <a:latin typeface="Roboto Mono" pitchFamily="49" charset="0"/>
                <a:ea typeface="Roboto Mono" pitchFamily="49" charset="0"/>
              </a:rPr>
              <a:t>gitignore</a:t>
            </a:r>
            <a:endParaRPr lang="en-US" dirty="0">
              <a:highlight>
                <a:srgbClr val="C0C0C0"/>
              </a:highlight>
              <a:latin typeface="Roboto Mono" pitchFamily="49" charset="0"/>
              <a:ea typeface="Roboto Mono" pitchFamily="49"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err="1">
                <a:highlight>
                  <a:srgbClr val="C0C0C0"/>
                </a:highlight>
                <a:latin typeface="Roboto Mono" pitchFamily="49" charset="0"/>
                <a:ea typeface="Roboto Mono" pitchFamily="49" charset="0"/>
              </a:rPr>
              <a:t>CONTRIBUTING.md</a:t>
            </a:r>
            <a:endParaRPr lang="en-US" dirty="0">
              <a:highlight>
                <a:srgbClr val="C0C0C0"/>
              </a:highlight>
              <a:latin typeface="Roboto Mono" pitchFamily="49" charset="0"/>
              <a:ea typeface="Roboto Mono" pitchFamily="49" charset="0"/>
            </a:endParaRP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2 of 3</a:t>
            </a:r>
          </a:p>
        </p:txBody>
      </p:sp>
    </p:spTree>
    <p:extLst>
      <p:ext uri="{BB962C8B-B14F-4D97-AF65-F5344CB8AC3E}">
        <p14:creationId xmlns:p14="http://schemas.microsoft.com/office/powerpoint/2010/main" val="213295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a:t>
            </a:r>
            <a:r>
              <a:rPr lang="en-US" sz="3200" dirty="0" err="1">
                <a:latin typeface="Quattrocento Sans" panose="020B0502050000020003" pitchFamily="34" charset="0"/>
              </a:rPr>
              <a:t>Check:Maintain</a:t>
            </a:r>
            <a:r>
              <a:rPr lang="en-US" sz="3200" dirty="0">
                <a:latin typeface="Quattrocento Sans" panose="020B0502050000020003" pitchFamily="34" charset="0"/>
              </a:rPr>
              <a:t> a secure repository by using GitHub best practices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does secret scanning do?</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193670"/>
            <a:ext cx="8943975" cy="2031325"/>
          </a:xfrm>
          <a:prstGeom prst="rect">
            <a:avLst/>
          </a:prstGeom>
          <a:noFill/>
        </p:spPr>
        <p:txBody>
          <a:bodyPr wrap="square" rtlCol="0">
            <a:spAutoFit/>
          </a:bodyPr>
          <a:lstStyle/>
          <a:p>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ea typeface="Roboto Mono" pitchFamily="49" charset="0"/>
              </a:rPr>
              <a:t>Looks for known secrets or credentials committed within the repository.</a:t>
            </a:r>
          </a:p>
          <a:p>
            <a:pPr marL="342900" indent="-342900">
              <a:buFont typeface="+mj-lt"/>
              <a:buAutoNum type="alphaLcParenR"/>
            </a:pPr>
            <a:endParaRPr lang="en-US" dirty="0">
              <a:latin typeface="Quattrocento Sans" panose="020B0502050000020003" pitchFamily="34" charset="0"/>
              <a:ea typeface="Roboto Mono" pitchFamily="49" charset="0"/>
            </a:endParaRPr>
          </a:p>
          <a:p>
            <a:pPr marL="342900" indent="-342900">
              <a:buFont typeface="+mj-lt"/>
              <a:buAutoNum type="alphaLcParenR"/>
            </a:pPr>
            <a:r>
              <a:rPr lang="en-US" dirty="0">
                <a:latin typeface="Quattrocento Sans" panose="020B0502050000020003" pitchFamily="34" charset="0"/>
                <a:ea typeface="Roboto Mono" pitchFamily="49" charset="0"/>
              </a:rPr>
              <a:t>Analyzes and finds security vulnerabilities and errors in the code in a GitHub repository.</a:t>
            </a:r>
          </a:p>
          <a:p>
            <a:pPr marL="342900" indent="-342900">
              <a:buFont typeface="+mj-lt"/>
              <a:buAutoNum type="alphaLcParenR"/>
            </a:pPr>
            <a:endParaRPr lang="en-US" dirty="0">
              <a:latin typeface="Quattrocento Sans" panose="020B0502050000020003" pitchFamily="34" charset="0"/>
              <a:ea typeface="Roboto Mono" pitchFamily="49" charset="0"/>
            </a:endParaRPr>
          </a:p>
          <a:p>
            <a:pPr marL="342900" indent="-342900">
              <a:buFont typeface="+mj-lt"/>
              <a:buAutoNum type="alphaLcParenR"/>
            </a:pPr>
            <a:r>
              <a:rPr lang="en-US" dirty="0">
                <a:latin typeface="Quattrocento Sans" panose="020B0502050000020003" pitchFamily="34" charset="0"/>
                <a:ea typeface="Roboto Mono" pitchFamily="49" charset="0"/>
              </a:rPr>
              <a:t>Secret scanning uses </a:t>
            </a:r>
            <a:r>
              <a:rPr lang="en-US" dirty="0" err="1">
                <a:latin typeface="Quattrocento Sans" panose="020B0502050000020003" pitchFamily="34" charset="0"/>
                <a:ea typeface="Roboto Mono" pitchFamily="49" charset="0"/>
              </a:rPr>
              <a:t>CodeQL</a:t>
            </a:r>
            <a:r>
              <a:rPr lang="en-US" dirty="0">
                <a:latin typeface="Quattrocento Sans" panose="020B0502050000020003" pitchFamily="34" charset="0"/>
                <a:ea typeface="Roboto Mono" pitchFamily="49" charset="0"/>
              </a:rPr>
              <a:t> to query your code as data.</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3</a:t>
            </a:r>
            <a:r>
              <a:rPr lang="en-US"/>
              <a:t> </a:t>
            </a:r>
            <a:r>
              <a:rPr lang="en-US" dirty="0"/>
              <a:t>of 3</a:t>
            </a:r>
          </a:p>
        </p:txBody>
      </p:sp>
    </p:spTree>
    <p:extLst>
      <p:ext uri="{BB962C8B-B14F-4D97-AF65-F5344CB8AC3E}">
        <p14:creationId xmlns:p14="http://schemas.microsoft.com/office/powerpoint/2010/main" val="195534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2" y="389165"/>
            <a:ext cx="8193024" cy="492443"/>
          </a:xfrm>
        </p:spPr>
        <p:txBody>
          <a:bodyPr>
            <a:normAutofit fontScale="90000"/>
          </a:bodyPr>
          <a:lstStyle/>
          <a:p>
            <a:r>
              <a:rPr lang="en-US" sz="3200" dirty="0">
                <a:latin typeface="Quattrocento Sans" panose="020B0502050000020003" pitchFamily="34" charset="0"/>
              </a:rPr>
              <a:t>Summary</a:t>
            </a:r>
          </a:p>
        </p:txBody>
      </p:sp>
      <p:sp>
        <p:nvSpPr>
          <p:cNvPr id="4" name="TextBox 3">
            <a:extLst>
              <a:ext uri="{FF2B5EF4-FFF2-40B4-BE49-F238E27FC236}">
                <a16:creationId xmlns:a16="http://schemas.microsoft.com/office/drawing/2014/main" id="{BB00F4D9-3179-D4C3-EA1A-93759907D20F}"/>
              </a:ext>
            </a:extLst>
          </p:cNvPr>
          <p:cNvSpPr txBox="1"/>
          <p:nvPr/>
        </p:nvSpPr>
        <p:spPr>
          <a:xfrm>
            <a:off x="579438" y="4644199"/>
            <a:ext cx="4001893" cy="1631216"/>
          </a:xfrm>
          <a:prstGeom prst="rect">
            <a:avLst/>
          </a:prstGeom>
          <a:noFill/>
        </p:spPr>
        <p:txBody>
          <a:bodyPr wrap="square">
            <a:spAutoFit/>
          </a:bodyPr>
          <a:lstStyle/>
          <a:p>
            <a:pPr algn="l"/>
            <a:r>
              <a:rPr lang="en-US" sz="2000" b="1" i="0" dirty="0">
                <a:solidFill>
                  <a:srgbClr val="161616"/>
                </a:solidFill>
                <a:effectLst/>
                <a:latin typeface="Quattrocento Sans" panose="020B0502050000020003" pitchFamily="34" charset="0"/>
              </a:rPr>
              <a:t>Learn more</a:t>
            </a:r>
          </a:p>
          <a:p>
            <a:pPr algn="l"/>
            <a:r>
              <a:rPr lang="en-US" sz="2000" b="0" i="0" dirty="0">
                <a:solidFill>
                  <a:srgbClr val="161616"/>
                </a:solidFill>
                <a:effectLst/>
                <a:latin typeface="Quattrocento Sans" panose="020B0502050000020003" pitchFamily="34" charset="0"/>
              </a:rPr>
              <a:t>Here are some links to more information on the topics we discussed in this module.</a:t>
            </a:r>
          </a:p>
          <a:p>
            <a:pPr algn="l"/>
            <a:endParaRPr lang="en-US" sz="2000" b="0" i="0" dirty="0">
              <a:solidFill>
                <a:srgbClr val="161616"/>
              </a:solidFill>
              <a:effectLst/>
              <a:latin typeface="Quattrocento Sans" panose="020B0502050000020003" pitchFamily="34" charset="0"/>
            </a:endParaRPr>
          </a:p>
        </p:txBody>
      </p:sp>
      <p:sp>
        <p:nvSpPr>
          <p:cNvPr id="3" name="TextBox 2">
            <a:extLst>
              <a:ext uri="{FF2B5EF4-FFF2-40B4-BE49-F238E27FC236}">
                <a16:creationId xmlns:a16="http://schemas.microsoft.com/office/drawing/2014/main" id="{0E530E54-35F6-015B-2DB1-C388AC6F72E2}"/>
              </a:ext>
            </a:extLst>
          </p:cNvPr>
          <p:cNvSpPr txBox="1"/>
          <p:nvPr/>
        </p:nvSpPr>
        <p:spPr>
          <a:xfrm>
            <a:off x="588262" y="825285"/>
            <a:ext cx="11015476" cy="3785652"/>
          </a:xfrm>
          <a:prstGeom prst="rect">
            <a:avLst/>
          </a:prstGeom>
          <a:noFill/>
        </p:spPr>
        <p:txBody>
          <a:bodyPr wrap="square">
            <a:spAutoFit/>
          </a:bodyPr>
          <a:lstStyle/>
          <a:p>
            <a:pPr algn="l"/>
            <a:r>
              <a:rPr lang="en-US" sz="2000" b="0" i="0" dirty="0">
                <a:solidFill>
                  <a:srgbClr val="161616"/>
                </a:solidFill>
                <a:effectLst/>
                <a:latin typeface="Quattrocento Sans" panose="020B0502050000020003" pitchFamily="34" charset="0"/>
              </a:rPr>
              <a:t>In this module, we talked about the importance of securing and maintaining a GitHub repository.</a:t>
            </a:r>
          </a:p>
          <a:p>
            <a:pPr algn="l"/>
            <a:r>
              <a:rPr lang="en-US" sz="2000" b="0" i="0" dirty="0">
                <a:solidFill>
                  <a:srgbClr val="161616"/>
                </a:solidFill>
                <a:effectLst/>
                <a:latin typeface="Quattrocento Sans" panose="020B0502050000020003" pitchFamily="34" charset="0"/>
              </a:rPr>
              <a:t>You learned about:</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The importance of securing your repository and shifting left in the development lifecycle.</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Security features and best practices within a GitHub repository.</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Detection of outdated dependencies with security vulnerabilities.</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How to add a </a:t>
            </a:r>
            <a:r>
              <a:rPr lang="en-US" b="0" i="0" dirty="0">
                <a:solidFill>
                  <a:srgbClr val="161616"/>
                </a:solidFill>
                <a:effectLst/>
                <a:latin typeface="Quattrocento Sans" panose="020B0502050000020003" pitchFamily="34" charset="0"/>
              </a:rPr>
              <a:t>.</a:t>
            </a:r>
            <a:r>
              <a:rPr lang="en-US" b="0" i="0" dirty="0" err="1">
                <a:solidFill>
                  <a:srgbClr val="161616"/>
                </a:solidFill>
                <a:effectLst/>
                <a:highlight>
                  <a:srgbClr val="C0C0C0"/>
                </a:highlight>
                <a:latin typeface="Roboto Mono" pitchFamily="49" charset="0"/>
                <a:ea typeface="Roboto Mono" pitchFamily="49" charset="0"/>
              </a:rPr>
              <a:t>gitignore</a:t>
            </a:r>
            <a:r>
              <a:rPr lang="en-US" b="0" i="0" dirty="0">
                <a:solidFill>
                  <a:srgbClr val="161616"/>
                </a:solidFill>
                <a:effectLst/>
                <a:latin typeface="Quattrocento Sans" panose="020B0502050000020003" pitchFamily="34" charset="0"/>
              </a:rPr>
              <a:t> </a:t>
            </a:r>
            <a:r>
              <a:rPr lang="en-US" sz="2000" b="0" i="0" dirty="0">
                <a:solidFill>
                  <a:srgbClr val="161616"/>
                </a:solidFill>
                <a:effectLst/>
                <a:latin typeface="Quattrocento Sans" panose="020B0502050000020003" pitchFamily="34" charset="0"/>
              </a:rPr>
              <a:t>file to a repository.</a:t>
            </a:r>
          </a:p>
          <a:p>
            <a:pPr marL="342900" indent="-342900" algn="l">
              <a:spcAft>
                <a:spcPts val="12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Advanced security features such as code scanning and secret scanning.</a:t>
            </a:r>
          </a:p>
          <a:p>
            <a:pPr algn="l">
              <a:spcAft>
                <a:spcPts val="1200"/>
              </a:spcAft>
            </a:pPr>
            <a:r>
              <a:rPr lang="en-US" sz="2000" b="0" i="0" dirty="0">
                <a:solidFill>
                  <a:srgbClr val="161616"/>
                </a:solidFill>
                <a:effectLst/>
                <a:latin typeface="Quattrocento Sans" panose="020B0502050000020003" pitchFamily="34" charset="0"/>
              </a:rPr>
              <a:t>Now that you're familiar with security best practices, learn to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Automate DevOps processes by using GitHub Apps</a:t>
            </a:r>
            <a:r>
              <a:rPr lang="en-US" sz="2000" b="0" i="0" dirty="0">
                <a:solidFill>
                  <a:srgbClr val="161616"/>
                </a:solidFill>
                <a:effectLst/>
                <a:latin typeface="Quattrocento Sans" panose="020B0502050000020003" pitchFamily="34" charset="0"/>
              </a:rPr>
              <a:t>.</a:t>
            </a:r>
          </a:p>
          <a:p>
            <a:pPr algn="l">
              <a:spcAft>
                <a:spcPts val="600"/>
              </a:spcAft>
            </a:pPr>
            <a:r>
              <a:rPr lang="en-US" sz="2000" b="0" i="0" dirty="0">
                <a:solidFill>
                  <a:srgbClr val="161616"/>
                </a:solidFill>
                <a:effectLst/>
                <a:latin typeface="Quattrocento Sans" panose="020B0502050000020003" pitchFamily="34" charset="0"/>
              </a:rPr>
              <a:t>Now that you're familiar with the basics of GitHub, learn to </a:t>
            </a:r>
            <a:r>
              <a:rPr lang="en-US" sz="20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Upload your project by using GitHub best practices</a:t>
            </a:r>
            <a:r>
              <a:rPr lang="en-US" sz="2000" b="0" i="0" dirty="0">
                <a:solidFill>
                  <a:srgbClr val="161616"/>
                </a:solidFill>
                <a:effectLst/>
                <a:latin typeface="Quattrocento Sans" panose="020B0502050000020003" pitchFamily="34" charset="0"/>
              </a:rPr>
              <a:t>.</a:t>
            </a:r>
          </a:p>
        </p:txBody>
      </p:sp>
      <p:sp>
        <p:nvSpPr>
          <p:cNvPr id="2" name="Footer Placeholder 1">
            <a:extLst>
              <a:ext uri="{FF2B5EF4-FFF2-40B4-BE49-F238E27FC236}">
                <a16:creationId xmlns:a16="http://schemas.microsoft.com/office/drawing/2014/main" id="{96990959-42CE-847B-5D1A-63970468F3A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E0DDAD99-D410-E60A-F032-7E6066BE26E8}"/>
              </a:ext>
            </a:extLst>
          </p:cNvPr>
          <p:cNvSpPr txBox="1"/>
          <p:nvPr/>
        </p:nvSpPr>
        <p:spPr>
          <a:xfrm>
            <a:off x="3884675" y="4756605"/>
            <a:ext cx="7316725" cy="1231106"/>
          </a:xfrm>
          <a:prstGeom prst="rect">
            <a:avLst/>
          </a:prstGeom>
          <a:noFill/>
        </p:spPr>
        <p:txBody>
          <a:bodyPr wrap="square" numCol="3">
            <a:spAutoFit/>
          </a:bodyPr>
          <a:lstStyle/>
          <a:p>
            <a:pPr marL="285750" indent="-285750" algn="l">
              <a:spcAft>
                <a:spcPts val="600"/>
              </a:spcAft>
              <a:buFont typeface="Arial" panose="020B0604020202020204" pitchFamily="34" charset="0"/>
              <a:buChar char="•"/>
            </a:pPr>
            <a:r>
              <a:rPr lang="en-US" sz="1600" b="0" i="0" u="sng"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Adding a security policy to your repository</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6">
                  <a:extLst>
                    <a:ext uri="{A12FA001-AC4F-418D-AE19-62706E023703}">
                      <ahyp:hlinkClr xmlns:ahyp="http://schemas.microsoft.com/office/drawing/2018/hyperlinkcolor" val="tx"/>
                    </a:ext>
                  </a:extLst>
                </a:hlinkClick>
              </a:rPr>
              <a:t>Ignoring files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7">
                  <a:extLst>
                    <a:ext uri="{A12FA001-AC4F-418D-AE19-62706E023703}">
                      <ahyp:hlinkClr xmlns:ahyp="http://schemas.microsoft.com/office/drawing/2018/hyperlinkcolor" val="tx"/>
                    </a:ext>
                  </a:extLst>
                </a:hlinkClick>
              </a:rPr>
              <a:t>Removing sensitive data from a repository</a:t>
            </a:r>
            <a:endParaRPr lang="en-US" sz="1600" b="0" i="0" u="none" strike="noStrike" dirty="0">
              <a:solidFill>
                <a:srgbClr val="00B0F0"/>
              </a:solidFill>
              <a:effectLst/>
              <a:latin typeface="Quattrocento Sans" panose="020B0502050000020003" pitchFamily="34" charset="0"/>
            </a:endParaRPr>
          </a:p>
          <a:p>
            <a:pPr marL="285750" indent="-285750">
              <a:spcAft>
                <a:spcPts val="600"/>
              </a:spcAft>
              <a:buFont typeface="Arial" panose="020B0604020202020204" pitchFamily="34" charset="0"/>
              <a:buChar char="•"/>
            </a:pPr>
            <a:r>
              <a:rPr lang="en-US" sz="1600" b="0" i="0" u="sng" dirty="0">
                <a:solidFill>
                  <a:srgbClr val="00B0F0"/>
                </a:solidFill>
                <a:effectLst/>
                <a:latin typeface="Quattrocento Sans" panose="020B0502050000020003" pitchFamily="34" charset="0"/>
                <a:hlinkClick r:id="rId8">
                  <a:extLst>
                    <a:ext uri="{A12FA001-AC4F-418D-AE19-62706E023703}">
                      <ahyp:hlinkClr xmlns:ahyp="http://schemas.microsoft.com/office/drawing/2018/hyperlinkcolor" val="tx"/>
                    </a:ext>
                  </a:extLst>
                </a:hlinkClick>
              </a:rPr>
              <a:t>Viewing and updating Dependabot alerts</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9">
                  <a:extLst>
                    <a:ext uri="{A12FA001-AC4F-418D-AE19-62706E023703}">
                      <ahyp:hlinkClr xmlns:ahyp="http://schemas.microsoft.com/office/drawing/2018/hyperlinkcolor" val="tx"/>
                    </a:ext>
                  </a:extLst>
                </a:hlinkClick>
              </a:rPr>
              <a:t>Dependabot official site</a:t>
            </a:r>
            <a:endParaRPr lang="en-US" sz="1600" b="0" i="0" dirty="0">
              <a:solidFill>
                <a:srgbClr val="00B0F0"/>
              </a:solidFill>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0">
                  <a:extLst>
                    <a:ext uri="{A12FA001-AC4F-418D-AE19-62706E023703}">
                      <ahyp:hlinkClr xmlns:ahyp="http://schemas.microsoft.com/office/drawing/2018/hyperlinkcolor" val="tx"/>
                    </a:ext>
                  </a:extLst>
                </a:hlinkClick>
              </a:rPr>
              <a:t>Security apps on GitHub Marketplace</a:t>
            </a:r>
            <a:endParaRPr lang="en-US" sz="1600" b="0" i="0" dirty="0">
              <a:solidFill>
                <a:srgbClr val="00B0F0"/>
              </a:solidFill>
              <a:effectLst/>
              <a:latin typeface="Quattrocento Sans" panose="020B0502050000020003" pitchFamily="34" charset="0"/>
            </a:endParaRPr>
          </a:p>
          <a:p>
            <a:pPr marL="285750" indent="-285750" algn="l">
              <a:buFont typeface="Arial" panose="020B0604020202020204" pitchFamily="34" charset="0"/>
              <a:buChar char="•"/>
            </a:pPr>
            <a:endParaRPr lang="en-US" sz="1600" b="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80943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228588"/>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will learn to apply GitHub’s automated security tools—branch protection, code scanning, </a:t>
            </a:r>
            <a:r>
              <a:rPr lang="en-US" sz="2400" dirty="0" err="1">
                <a:latin typeface="Quattrocento Sans" panose="020B0502050000020003" pitchFamily="34" charset="0"/>
              </a:rPr>
              <a:t>Dependabot</a:t>
            </a:r>
            <a:r>
              <a:rPr lang="en-US" sz="2400" dirty="0">
                <a:latin typeface="Quattrocento Sans" panose="020B0502050000020003" pitchFamily="34" charset="0"/>
              </a:rPr>
              <a:t>, and secret scanning—to enforce robust, friction-free protection across your development lifecycle.</a:t>
            </a:r>
          </a:p>
        </p:txBody>
      </p:sp>
      <p:sp>
        <p:nvSpPr>
          <p:cNvPr id="7" name="TextBox 6">
            <a:extLst>
              <a:ext uri="{FF2B5EF4-FFF2-40B4-BE49-F238E27FC236}">
                <a16:creationId xmlns:a16="http://schemas.microsoft.com/office/drawing/2014/main" id="{6AF3F449-AFE6-897F-FE61-E28EC8F3FEFB}"/>
              </a:ext>
            </a:extLst>
          </p:cNvPr>
          <p:cNvSpPr txBox="1"/>
          <p:nvPr/>
        </p:nvSpPr>
        <p:spPr>
          <a:xfrm>
            <a:off x="652657" y="2499020"/>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034862"/>
            <a:ext cx="9858608" cy="2862322"/>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Recognize the importance of securing your repository and shifting left in the development lifecycle.</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Identify the tools, GitHub features, and best practices to establish a secure development strategy.</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Keep sensitive files out of your repository by applying the use of a </a:t>
            </a:r>
            <a:r>
              <a:rPr lang="en-US" dirty="0">
                <a:highlight>
                  <a:srgbClr val="C0C0C0"/>
                </a:highlight>
                <a:latin typeface="Roboto Mono" pitchFamily="49" charset="0"/>
                <a:ea typeface="Roboto Mono" pitchFamily="49" charset="0"/>
                <a:cs typeface="Segoe UI" panose="020B0502040204020203" pitchFamily="34" charset="0"/>
              </a:rPr>
              <a:t>.</a:t>
            </a:r>
            <a:r>
              <a:rPr lang="en-US" dirty="0" err="1">
                <a:highlight>
                  <a:srgbClr val="C0C0C0"/>
                </a:highlight>
                <a:latin typeface="Roboto Mono" pitchFamily="49" charset="0"/>
                <a:ea typeface="Roboto Mono" pitchFamily="49" charset="0"/>
                <a:cs typeface="Segoe UI" panose="020B0502040204020203" pitchFamily="34" charset="0"/>
              </a:rPr>
              <a:t>gitignore</a:t>
            </a:r>
            <a:r>
              <a:rPr lang="en-US" dirty="0">
                <a:latin typeface="Roboto Mono" pitchFamily="49" charset="0"/>
                <a:ea typeface="Roboto Mono" pitchFamily="49" charset="0"/>
                <a:cs typeface="Segoe UI" panose="020B0502040204020203" pitchFamily="34" charset="0"/>
              </a:rPr>
              <a:t> </a:t>
            </a:r>
            <a:r>
              <a:rPr lang="en-US" sz="2000" dirty="0">
                <a:latin typeface="Quattrocento Sans" panose="020B0502050000020003" pitchFamily="34" charset="0"/>
                <a:cs typeface="Segoe UI" panose="020B0502040204020203" pitchFamily="34" charset="0"/>
              </a:rPr>
              <a:t>file.</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Identify how to detect and fix outdated dependencies with security vulnerabilities.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Recognize advanced security features such as code scanning and secret scanning.</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How to maintain a secure GitHub repository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228588"/>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Here, we discuss some of the essential security tools and techniques available to GitHub repository administrators.</a:t>
            </a:r>
          </a:p>
          <a:p>
            <a:pPr marL="0" indent="0">
              <a:buNone/>
            </a:pPr>
            <a:endParaRPr lang="en-US" sz="2400" dirty="0">
              <a:latin typeface="Quattrocento Sans" panose="020B05020500000200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2089394"/>
            <a:ext cx="9858608" cy="646331"/>
          </a:xfrm>
          <a:prstGeom prst="rect">
            <a:avLst/>
          </a:prstGeom>
          <a:noFill/>
        </p:spPr>
        <p:txBody>
          <a:bodyPr wrap="square">
            <a:spAutoFit/>
          </a:bodyPr>
          <a:lstStyle/>
          <a:p>
            <a:pPr algn="l">
              <a:spcAft>
                <a:spcPts val="1200"/>
              </a:spcAft>
            </a:pPr>
            <a:r>
              <a:rPr lang="en-US" b="1" dirty="0">
                <a:latin typeface="Quattrocento Sans" panose="020B0502050000020003" pitchFamily="34" charset="0"/>
                <a:cs typeface="Segoe UI" panose="020B0502040204020203" pitchFamily="34" charset="0"/>
              </a:rPr>
              <a:t>Note: </a:t>
            </a:r>
            <a:r>
              <a:rPr lang="en-US" dirty="0">
                <a:latin typeface="Quattrocento Sans" panose="020B0502050000020003" pitchFamily="34" charset="0"/>
                <a:cs typeface="Segoe UI" panose="020B0502040204020203" pitchFamily="34" charset="0"/>
              </a:rPr>
              <a:t>The following content doesn't cover the fundamentals of writing secure code, but rather important security considerations, tools, and features to use within a GitHub repository.</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cxnSp>
        <p:nvCxnSpPr>
          <p:cNvPr id="4" name="Straight Connector 3">
            <a:extLst>
              <a:ext uri="{FF2B5EF4-FFF2-40B4-BE49-F238E27FC236}">
                <a16:creationId xmlns:a16="http://schemas.microsoft.com/office/drawing/2014/main" id="{74B12E03-D233-944E-4FF1-704830D59637}"/>
              </a:ext>
            </a:extLst>
          </p:cNvPr>
          <p:cNvCxnSpPr/>
          <p:nvPr/>
        </p:nvCxnSpPr>
        <p:spPr>
          <a:xfrm>
            <a:off x="652657" y="2089394"/>
            <a:ext cx="0" cy="64633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79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The importance of a secure development strategy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4891" y="1271771"/>
            <a:ext cx="10477798" cy="363450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400" dirty="0">
                <a:latin typeface="Quattrocento Sans" panose="020B0502050000020003" pitchFamily="34" charset="0"/>
              </a:rPr>
              <a:t>Application security is important. News services frequently carry stories about some breach of a company's systems and private company and customer data that was stolen.</a:t>
            </a:r>
          </a:p>
          <a:p>
            <a:pPr marL="0" indent="0" algn="just">
              <a:spcAft>
                <a:spcPts val="1200"/>
              </a:spcAft>
              <a:buNone/>
            </a:pPr>
            <a:r>
              <a:rPr lang="en-US" sz="2400" dirty="0">
                <a:latin typeface="Quattrocento Sans" panose="020B0502050000020003" pitchFamily="34" charset="0"/>
              </a:rPr>
              <a:t>So, what are the issues to think about when planning a secure development strategy? Clearly, we need to protect information from being disclosed to people that shouldn't have access to it, but more importantly, we need to ensure that information is only altered or destroyed when it's appropriate.</a:t>
            </a:r>
          </a:p>
          <a:p>
            <a:pPr marL="0" indent="0" algn="just">
              <a:spcAft>
                <a:spcPts val="1200"/>
              </a:spcAft>
              <a:buNone/>
            </a:pPr>
            <a:r>
              <a:rPr lang="en-US" sz="2400" dirty="0">
                <a:latin typeface="Quattrocento Sans" panose="020B0502050000020003" pitchFamily="34" charset="0"/>
              </a:rPr>
              <a:t>We need to make sure we properly authenticate who's accessing the data and that they have the correct permissions to do so. Through historical or archival data or logs, we need to be able to find evidence when something is wrong.</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90979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The importance of a secure development strategy</a:t>
            </a:r>
          </a:p>
        </p:txBody>
      </p:sp>
      <p:sp>
        <p:nvSpPr>
          <p:cNvPr id="9" name="Rectangle 8">
            <a:extLst>
              <a:ext uri="{FF2B5EF4-FFF2-40B4-BE49-F238E27FC236}">
                <a16:creationId xmlns:a16="http://schemas.microsoft.com/office/drawing/2014/main" id="{413D2103-2C97-2DBC-43AA-3494CD1262C7}"/>
              </a:ext>
            </a:extLst>
          </p:cNvPr>
          <p:cNvSpPr/>
          <p:nvPr/>
        </p:nvSpPr>
        <p:spPr>
          <a:xfrm>
            <a:off x="1998745" y="183651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00254" y="2444340"/>
            <a:ext cx="3076996" cy="309285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21150" y="2657841"/>
            <a:ext cx="2746890" cy="646331"/>
          </a:xfrm>
          <a:prstGeom prst="rect">
            <a:avLst/>
          </a:prstGeom>
          <a:noFill/>
        </p:spPr>
        <p:txBody>
          <a:bodyPr wrap="square" rtlCol="0">
            <a:spAutoFit/>
          </a:bodyPr>
          <a:lstStyle/>
          <a:p>
            <a:r>
              <a:rPr lang="en-US" b="1" dirty="0">
                <a:latin typeface="Quattrocento Sans" panose="020B0502050000020003" pitchFamily="34" charset="0"/>
                <a:cs typeface="Segoe UI"/>
              </a:rPr>
              <a:t>There's a general knowledge problem:</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066652" y="3341064"/>
            <a:ext cx="2746890" cy="1754326"/>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Many developers and other staff members assume they understand security, but they don't. Cybersecurity is a constantly evolving discipline. </a:t>
            </a:r>
          </a:p>
          <a:p>
            <a:pPr>
              <a:spcAft>
                <a:spcPts val="1200"/>
              </a:spcAft>
            </a:pPr>
            <a:r>
              <a:rPr lang="en-US" sz="1400" b="0" i="0" dirty="0">
                <a:effectLst/>
                <a:latin typeface="Quattrocento Sans" panose="020B0502050000020003" pitchFamily="34" charset="0"/>
              </a:rPr>
              <a:t>A program of ongoing education and training is essential.</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09726" y="2444339"/>
            <a:ext cx="3076996" cy="309285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730622" y="2657841"/>
            <a:ext cx="2978679" cy="646331"/>
          </a:xfrm>
          <a:prstGeom prst="rect">
            <a:avLst/>
          </a:prstGeom>
          <a:noFill/>
        </p:spPr>
        <p:txBody>
          <a:bodyPr wrap="square" rtlCol="0">
            <a:spAutoFit/>
          </a:bodyPr>
          <a:lstStyle/>
          <a:p>
            <a:r>
              <a:rPr lang="en-US" b="1" dirty="0">
                <a:latin typeface="Quattrocento Sans" panose="020B0502050000020003" pitchFamily="34" charset="0"/>
                <a:cs typeface="Segoe UI"/>
              </a:rPr>
              <a:t>Code must be created correctly and securely:</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730623" y="3341064"/>
            <a:ext cx="2686178" cy="1754326"/>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We need to be sure that the code is created correctly and securely implements the required features. </a:t>
            </a:r>
          </a:p>
          <a:p>
            <a:pPr>
              <a:spcAft>
                <a:spcPts val="1200"/>
              </a:spcAft>
            </a:pPr>
            <a:r>
              <a:rPr lang="en-US" sz="1400" b="0" i="0" dirty="0">
                <a:effectLst/>
                <a:latin typeface="Quattrocento Sans" panose="020B0502050000020003" pitchFamily="34" charset="0"/>
              </a:rPr>
              <a:t>We also need to make sure that the features were designed with security in mind.</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16509" y="2444339"/>
            <a:ext cx="3076996" cy="3092858"/>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337405" y="2657841"/>
            <a:ext cx="2674941" cy="923330"/>
          </a:xfrm>
          <a:prstGeom prst="rect">
            <a:avLst/>
          </a:prstGeom>
          <a:noFill/>
        </p:spPr>
        <p:txBody>
          <a:bodyPr wrap="square" rtlCol="0">
            <a:spAutoFit/>
          </a:bodyPr>
          <a:lstStyle/>
          <a:p>
            <a:r>
              <a:rPr lang="en-US" b="1" dirty="0">
                <a:latin typeface="Quattrocento Sans" panose="020B0502050000020003" pitchFamily="34" charset="0"/>
                <a:cs typeface="Segoe UI"/>
              </a:rPr>
              <a:t>Applications must comply with rules and regulations:</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337405" y="3602674"/>
            <a:ext cx="2674941" cy="1754326"/>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We need to make sure that the code complies with required rules and regulations. </a:t>
            </a:r>
          </a:p>
          <a:p>
            <a:pPr>
              <a:spcAft>
                <a:spcPts val="1200"/>
              </a:spcAft>
            </a:pPr>
            <a:r>
              <a:rPr lang="en-US" sz="1400" b="0" i="0" dirty="0">
                <a:effectLst/>
                <a:latin typeface="Quattrocento Sans" panose="020B0502050000020003" pitchFamily="34" charset="0"/>
              </a:rPr>
              <a:t>We have to test for compliance while building the code and then retest periodically, even after deployment.</a:t>
            </a:r>
          </a:p>
        </p:txBody>
      </p:sp>
      <p:sp>
        <p:nvSpPr>
          <p:cNvPr id="7" name="Rectangle 6">
            <a:extLst>
              <a:ext uri="{FF2B5EF4-FFF2-40B4-BE49-F238E27FC236}">
                <a16:creationId xmlns:a16="http://schemas.microsoft.com/office/drawing/2014/main" id="{16FBC55A-B94F-DD46-C213-E904FB0D3CD8}"/>
              </a:ext>
            </a:extLst>
          </p:cNvPr>
          <p:cNvSpPr/>
          <p:nvPr/>
        </p:nvSpPr>
        <p:spPr>
          <a:xfrm>
            <a:off x="5606872" y="1859501"/>
            <a:ext cx="880014" cy="584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14999" y="1865744"/>
            <a:ext cx="880014" cy="520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Text Placeholder 2">
            <a:extLst>
              <a:ext uri="{FF2B5EF4-FFF2-40B4-BE49-F238E27FC236}">
                <a16:creationId xmlns:a16="http://schemas.microsoft.com/office/drawing/2014/main" id="{B77D300C-3882-AB9E-DA1E-A5312C6D8EC2}"/>
              </a:ext>
            </a:extLst>
          </p:cNvPr>
          <p:cNvSpPr txBox="1">
            <a:spLocks/>
          </p:cNvSpPr>
          <p:nvPr/>
        </p:nvSpPr>
        <p:spPr>
          <a:xfrm>
            <a:off x="575499" y="1171976"/>
            <a:ext cx="959706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0" i="0" dirty="0">
                <a:effectLst/>
                <a:latin typeface="Quattrocento Sans" panose="020B0502050000020003" pitchFamily="34" charset="0"/>
              </a:rPr>
              <a:t>There are many aspects to building and deploying secure applications. Here are three things to consider:</a:t>
            </a:r>
          </a:p>
        </p:txBody>
      </p:sp>
      <p:sp>
        <p:nvSpPr>
          <p:cNvPr id="4" name="Footer Placeholder 3">
            <a:extLst>
              <a:ext uri="{FF2B5EF4-FFF2-40B4-BE49-F238E27FC236}">
                <a16:creationId xmlns:a16="http://schemas.microsoft.com/office/drawing/2014/main" id="{8807CA4A-FB8D-4DD3-F2C5-1D100A6B210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8" name="Graphic 7" descr="Left Brain outline">
            <a:extLst>
              <a:ext uri="{FF2B5EF4-FFF2-40B4-BE49-F238E27FC236}">
                <a16:creationId xmlns:a16="http://schemas.microsoft.com/office/drawing/2014/main" id="{1FA0FBB2-2EA4-6671-1E06-722C1BAC5A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0241" y="1660810"/>
            <a:ext cx="697022" cy="697022"/>
          </a:xfrm>
          <a:prstGeom prst="rect">
            <a:avLst/>
          </a:prstGeom>
        </p:spPr>
      </p:pic>
      <p:pic>
        <p:nvPicPr>
          <p:cNvPr id="25" name="Graphic 24" descr="Programmer female outline">
            <a:extLst>
              <a:ext uri="{FF2B5EF4-FFF2-40B4-BE49-F238E27FC236}">
                <a16:creationId xmlns:a16="http://schemas.microsoft.com/office/drawing/2014/main" id="{C795DB53-FE91-8269-0608-DBB548429C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2620" y="1660810"/>
            <a:ext cx="697022" cy="697022"/>
          </a:xfrm>
          <a:prstGeom prst="rect">
            <a:avLst/>
          </a:prstGeom>
        </p:spPr>
      </p:pic>
      <p:pic>
        <p:nvPicPr>
          <p:cNvPr id="27" name="Graphic 26" descr="Shield Tick outline">
            <a:extLst>
              <a:ext uri="{FF2B5EF4-FFF2-40B4-BE49-F238E27FC236}">
                <a16:creationId xmlns:a16="http://schemas.microsoft.com/office/drawing/2014/main" id="{2C1B57F1-1A8E-D7CD-BE18-687544880A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6495" y="1655095"/>
            <a:ext cx="697022" cy="697022"/>
          </a:xfrm>
          <a:prstGeom prst="rect">
            <a:avLst/>
          </a:prstGeom>
        </p:spPr>
      </p:pic>
    </p:spTree>
    <p:extLst>
      <p:ext uri="{BB962C8B-B14F-4D97-AF65-F5344CB8AC3E}">
        <p14:creationId xmlns:p14="http://schemas.microsoft.com/office/powerpoint/2010/main" val="8072195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Security at every step</a:t>
            </a:r>
          </a:p>
        </p:txBody>
      </p:sp>
      <p:sp>
        <p:nvSpPr>
          <p:cNvPr id="3" name="Text Placeholder 2">
            <a:extLst>
              <a:ext uri="{FF2B5EF4-FFF2-40B4-BE49-F238E27FC236}">
                <a16:creationId xmlns:a16="http://schemas.microsoft.com/office/drawing/2014/main" id="{B77D300C-3882-AB9E-DA1E-A5312C6D8EC2}"/>
              </a:ext>
            </a:extLst>
          </p:cNvPr>
          <p:cNvSpPr txBox="1">
            <a:spLocks/>
          </p:cNvSpPr>
          <p:nvPr/>
        </p:nvSpPr>
        <p:spPr>
          <a:xfrm>
            <a:off x="579438" y="2149369"/>
            <a:ext cx="5336834" cy="3021893"/>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1800" b="0" i="0" dirty="0">
                <a:effectLst/>
                <a:latin typeface="Quattrocento Sans" panose="020B0502050000020003" pitchFamily="34" charset="0"/>
              </a:rPr>
              <a:t>Security isn't something you can just add later to an application or a system. Secure development must be part of every stage of the software-development life cycle. This concept is even more important for critical applications and those applications that process sensitive or highly confidential information.</a:t>
            </a:r>
          </a:p>
          <a:p>
            <a:pPr marL="0" indent="0" algn="just">
              <a:spcAft>
                <a:spcPts val="1200"/>
              </a:spcAft>
              <a:buNone/>
            </a:pPr>
            <a:r>
              <a:rPr lang="en-US" sz="1800" b="0" i="0" dirty="0">
                <a:effectLst/>
                <a:latin typeface="Quattrocento Sans" panose="020B0502050000020003" pitchFamily="34" charset="0"/>
              </a:rPr>
              <a:t>In practice, to hold teams accountable for what they develop, processes need to </a:t>
            </a:r>
            <a:r>
              <a:rPr lang="en-US" sz="1800" b="1" i="0" dirty="0">
                <a:effectLst/>
                <a:latin typeface="Quattrocento Sans" panose="020B0502050000020003" pitchFamily="34" charset="0"/>
              </a:rPr>
              <a:t>shift left</a:t>
            </a:r>
            <a:r>
              <a:rPr lang="en-US" sz="1800" b="0" i="0" dirty="0">
                <a:effectLst/>
                <a:latin typeface="Quattrocento Sans" panose="020B0502050000020003" pitchFamily="34" charset="0"/>
              </a:rPr>
              <a:t> or be completed earlier in the development lifecycle. By moving steps from a final gate at deployment time to an earlier step, fewer mistakes are made, and developers can move more quickly.</a:t>
            </a:r>
          </a:p>
          <a:p>
            <a:pPr marL="0" indent="0" algn="just">
              <a:spcAft>
                <a:spcPts val="1200"/>
              </a:spcAft>
              <a:buNone/>
            </a:pPr>
            <a:r>
              <a:rPr lang="en-US" sz="1800" b="0" i="0" dirty="0">
                <a:effectLst/>
                <a:latin typeface="Quattrocento Sans" panose="020B0502050000020003" pitchFamily="34" charset="0"/>
              </a:rPr>
              <a:t>Application-security concepts weren't a focus for developers in the past. Apart from the education and training issues, it's because their organizations emphasized fast development of features.</a:t>
            </a:r>
          </a:p>
        </p:txBody>
      </p:sp>
      <p:sp>
        <p:nvSpPr>
          <p:cNvPr id="4" name="Footer Placeholder 3">
            <a:extLst>
              <a:ext uri="{FF2B5EF4-FFF2-40B4-BE49-F238E27FC236}">
                <a16:creationId xmlns:a16="http://schemas.microsoft.com/office/drawing/2014/main" id="{8807CA4A-FB8D-4DD3-F2C5-1D100A6B210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6" name="Picture 2" descr="Image of a GitHub shield with security written underneath.">
            <a:extLst>
              <a:ext uri="{FF2B5EF4-FFF2-40B4-BE49-F238E27FC236}">
                <a16:creationId xmlns:a16="http://schemas.microsoft.com/office/drawing/2014/main" id="{93ED6575-AE8F-6EC1-2A6E-22D97DF57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023" y="899549"/>
            <a:ext cx="4926012" cy="2586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52AB7554-7236-C826-E124-D68B0989CD19}"/>
              </a:ext>
            </a:extLst>
          </p:cNvPr>
          <p:cNvSpPr txBox="1">
            <a:spLocks/>
          </p:cNvSpPr>
          <p:nvPr/>
        </p:nvSpPr>
        <p:spPr>
          <a:xfrm>
            <a:off x="6329023" y="3498178"/>
            <a:ext cx="5013540" cy="3021893"/>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1800" b="0" i="0" dirty="0">
                <a:effectLst/>
                <a:latin typeface="Quattrocento Sans" panose="020B0502050000020003" pitchFamily="34" charset="0"/>
              </a:rPr>
              <a:t>Overall, when the time for rework is taken into account, adding security to your DevOps practices earlier in the development lifecycle allows development teams to catch issues earlier. Catching issues earlier can actually reduce the overall time it takes to develop quality software.</a:t>
            </a:r>
          </a:p>
          <a:p>
            <a:pPr marL="0" indent="0" algn="just">
              <a:spcAft>
                <a:spcPts val="1200"/>
              </a:spcAft>
              <a:buNone/>
            </a:pPr>
            <a:r>
              <a:rPr lang="en-US" sz="1800" b="0" i="0" dirty="0">
                <a:effectLst/>
                <a:latin typeface="Quattrocento Sans" panose="020B0502050000020003" pitchFamily="34" charset="0"/>
              </a:rPr>
              <a:t>Shifting left is a process change, but it isn’t a single control or specific tool. It’s about making all of your security more developer-centric and giving developers security feedback where they are.</a:t>
            </a:r>
          </a:p>
        </p:txBody>
      </p:sp>
    </p:spTree>
    <p:extLst>
      <p:ext uri="{BB962C8B-B14F-4D97-AF65-F5344CB8AC3E}">
        <p14:creationId xmlns:p14="http://schemas.microsoft.com/office/powerpoint/2010/main" val="41208900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
            <a:extLst>
              <a:ext uri="{FF2B5EF4-FFF2-40B4-BE49-F238E27FC236}">
                <a16:creationId xmlns:a16="http://schemas.microsoft.com/office/drawing/2014/main" id="{E866915D-ED88-6ECC-F5A2-FCDDD87AB1E1}"/>
              </a:ext>
            </a:extLst>
          </p:cNvPr>
          <p:cNvSpPr txBox="1">
            <a:spLocks/>
          </p:cNvSpPr>
          <p:nvPr/>
        </p:nvSpPr>
        <p:spPr>
          <a:xfrm>
            <a:off x="481122" y="591772"/>
            <a:ext cx="8193024" cy="3077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Security tab features</a:t>
            </a:r>
          </a:p>
        </p:txBody>
      </p:sp>
      <p:sp>
        <p:nvSpPr>
          <p:cNvPr id="7" name="Text Placeholder 2">
            <a:extLst>
              <a:ext uri="{FF2B5EF4-FFF2-40B4-BE49-F238E27FC236}">
                <a16:creationId xmlns:a16="http://schemas.microsoft.com/office/drawing/2014/main" id="{16E7F35B-D324-00DA-1B28-FC15D4BEAAA4}"/>
              </a:ext>
            </a:extLst>
          </p:cNvPr>
          <p:cNvSpPr txBox="1">
            <a:spLocks/>
          </p:cNvSpPr>
          <p:nvPr/>
        </p:nvSpPr>
        <p:spPr>
          <a:xfrm>
            <a:off x="579438" y="2611823"/>
            <a:ext cx="8422671" cy="2096986"/>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1800" b="0" i="0" dirty="0">
                <a:effectLst/>
                <a:latin typeface="Quattrocento Sans" panose="020B0502050000020003" pitchFamily="34" charset="0"/>
              </a:rPr>
              <a:t>GitHub offers security features that help keep data secure in repositories and across organizations. To locate the security tab:</a:t>
            </a:r>
          </a:p>
          <a:p>
            <a:pPr marL="342900" indent="-342900" algn="just">
              <a:spcAft>
                <a:spcPts val="1200"/>
              </a:spcAft>
              <a:buFont typeface="+mj-lt"/>
              <a:buAutoNum type="arabicPeriod"/>
            </a:pPr>
            <a:r>
              <a:rPr lang="en-US" sz="1800" b="0" i="0" dirty="0">
                <a:effectLst/>
                <a:latin typeface="Quattrocento Sans" panose="020B0502050000020003" pitchFamily="34" charset="0"/>
              </a:rPr>
              <a:t>On </a:t>
            </a:r>
            <a:r>
              <a:rPr lang="en-US" sz="1800" b="0" i="0" dirty="0" err="1">
                <a:effectLst/>
                <a:latin typeface="Quattrocento Sans" panose="020B0502050000020003" pitchFamily="34" charset="0"/>
              </a:rPr>
              <a:t>GitHub.com</a:t>
            </a:r>
            <a:r>
              <a:rPr lang="en-US" sz="1800" b="0" i="0" dirty="0">
                <a:effectLst/>
                <a:latin typeface="Quattrocento Sans" panose="020B0502050000020003" pitchFamily="34" charset="0"/>
              </a:rPr>
              <a:t>, go to the repository's main page.</a:t>
            </a:r>
          </a:p>
          <a:p>
            <a:pPr marL="342900" indent="-342900" algn="just">
              <a:spcAft>
                <a:spcPts val="1200"/>
              </a:spcAft>
              <a:buFont typeface="+mj-lt"/>
              <a:buAutoNum type="arabicPeriod"/>
            </a:pPr>
            <a:r>
              <a:rPr lang="en-US" sz="1800" b="0" i="0" dirty="0">
                <a:effectLst/>
                <a:latin typeface="Quattrocento Sans" panose="020B0502050000020003" pitchFamily="34" charset="0"/>
              </a:rPr>
              <a:t>Under the repository name, select </a:t>
            </a:r>
            <a:r>
              <a:rPr lang="en-US" sz="1800" b="1" i="0" dirty="0">
                <a:effectLst/>
                <a:latin typeface="Quattrocento Sans" panose="020B0502050000020003" pitchFamily="34" charset="0"/>
              </a:rPr>
              <a:t>Security</a:t>
            </a:r>
            <a:r>
              <a:rPr lang="en-US" sz="1800" b="0" i="0" dirty="0">
                <a:effectLst/>
                <a:latin typeface="Quattrocento Sans" panose="020B0502050000020003" pitchFamily="34" charset="0"/>
              </a:rPr>
              <a:t>.</a:t>
            </a:r>
          </a:p>
          <a:p>
            <a:pPr marL="342900" indent="-342900" algn="just">
              <a:spcAft>
                <a:spcPts val="1200"/>
              </a:spcAft>
              <a:buFont typeface="+mj-lt"/>
              <a:buAutoNum type="arabicPeriod"/>
            </a:pPr>
            <a:endParaRPr lang="en-US" sz="1800" b="0" i="0" dirty="0">
              <a:effectLst/>
              <a:latin typeface="Quattrocento Sans" panose="020B0502050000020003" pitchFamily="34" charset="0"/>
            </a:endParaRPr>
          </a:p>
          <a:p>
            <a:pPr marL="0" indent="0" algn="just">
              <a:spcAft>
                <a:spcPts val="1200"/>
              </a:spcAft>
              <a:buNone/>
            </a:pPr>
            <a:endParaRPr lang="en-US" sz="1800" dirty="0">
              <a:latin typeface="Quattrocento Sans" panose="020B0502050000020003" pitchFamily="34" charset="0"/>
            </a:endParaRPr>
          </a:p>
          <a:p>
            <a:pPr marL="0" indent="0" algn="just">
              <a:spcAft>
                <a:spcPts val="1200"/>
              </a:spcAft>
              <a:buNone/>
            </a:pPr>
            <a:r>
              <a:rPr lang="en-US" sz="1800" b="0" i="0" dirty="0">
                <a:effectLst/>
                <a:latin typeface="Quattrocento Sans" panose="020B0502050000020003" pitchFamily="34" charset="0"/>
              </a:rPr>
              <a:t>From the Security tab, you can add features to your GitHub workflow to help avoid vulnerabilities in your repository and codebase. </a:t>
            </a:r>
          </a:p>
          <a:p>
            <a:pPr marL="342900" indent="-342900" algn="just">
              <a:spcAft>
                <a:spcPts val="1200"/>
              </a:spcAft>
              <a:buFont typeface="+mj-lt"/>
              <a:buAutoNum type="arabicPeriod"/>
            </a:pPr>
            <a:endParaRPr lang="en-US" sz="1800" dirty="0">
              <a:latin typeface="Quattrocento Sans" panose="020B0502050000020003" pitchFamily="34" charset="0"/>
            </a:endParaRPr>
          </a:p>
          <a:p>
            <a:pPr marL="342900" indent="-342900" algn="just">
              <a:spcAft>
                <a:spcPts val="1200"/>
              </a:spcAft>
              <a:buFont typeface="+mj-lt"/>
              <a:buAutoNum type="arabicPeriod"/>
            </a:pPr>
            <a:endParaRPr lang="en-US" sz="1800" b="0" i="0" dirty="0">
              <a:effectLst/>
              <a:latin typeface="Quattrocento Sans" panose="020B0502050000020003" pitchFamily="34" charset="0"/>
            </a:endParaRPr>
          </a:p>
          <a:p>
            <a:pPr marL="342900" indent="-342900" algn="just">
              <a:spcAft>
                <a:spcPts val="1200"/>
              </a:spcAft>
              <a:buFont typeface="+mj-lt"/>
              <a:buAutoNum type="arabicPeriod"/>
            </a:pPr>
            <a:endParaRPr lang="en-US" sz="1800" b="0" i="0" dirty="0">
              <a:effectLst/>
              <a:latin typeface="Quattrocento Sans" panose="020B0502050000020003" pitchFamily="34" charset="0"/>
            </a:endParaRPr>
          </a:p>
        </p:txBody>
      </p:sp>
      <p:pic>
        <p:nvPicPr>
          <p:cNvPr id="8" name="Picture 4" descr="Screenshot showing where to locate the Security tab in GitHub.">
            <a:extLst>
              <a:ext uri="{FF2B5EF4-FFF2-40B4-BE49-F238E27FC236}">
                <a16:creationId xmlns:a16="http://schemas.microsoft.com/office/drawing/2014/main" id="{0A0354E7-3657-37AD-6596-6112C688C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3047604"/>
            <a:ext cx="5516562" cy="61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335FDC-13B9-9A8F-7385-7C64917E6D31}"/>
              </a:ext>
            </a:extLst>
          </p:cNvPr>
          <p:cNvSpPr>
            <a:spLocks noGrp="1" noRot="1" noMove="1" noResize="1" noEditPoints="1" noAdjustHandles="1" noChangeArrowheads="1" noChangeShapeType="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
            <a:extLst>
              <a:ext uri="{FF2B5EF4-FFF2-40B4-BE49-F238E27FC236}">
                <a16:creationId xmlns:a16="http://schemas.microsoft.com/office/drawing/2014/main" id="{E866915D-ED88-6ECC-F5A2-FCDDD87AB1E1}"/>
              </a:ext>
            </a:extLst>
          </p:cNvPr>
          <p:cNvSpPr txBox="1">
            <a:spLocks/>
          </p:cNvSpPr>
          <p:nvPr/>
        </p:nvSpPr>
        <p:spPr>
          <a:xfrm>
            <a:off x="481122" y="591772"/>
            <a:ext cx="8193024" cy="3077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900" dirty="0">
                <a:latin typeface="Quattrocento Sans" panose="020B0502050000020003" pitchFamily="34" charset="0"/>
              </a:rPr>
              <a:t>Security tab features (continued)</a:t>
            </a:r>
          </a:p>
        </p:txBody>
      </p:sp>
      <p:sp>
        <p:nvSpPr>
          <p:cNvPr id="3" name="Rectangle 2">
            <a:extLst>
              <a:ext uri="{FF2B5EF4-FFF2-40B4-BE49-F238E27FC236}">
                <a16:creationId xmlns:a16="http://schemas.microsoft.com/office/drawing/2014/main" id="{B9B4D405-4C29-F453-1B81-53C91B2A2E1C}"/>
              </a:ext>
            </a:extLst>
          </p:cNvPr>
          <p:cNvSpPr>
            <a:spLocks/>
          </p:cNvSpPr>
          <p:nvPr/>
        </p:nvSpPr>
        <p:spPr>
          <a:xfrm>
            <a:off x="583381" y="1438878"/>
            <a:ext cx="5652319" cy="1772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4" name="Snip and Round Single Corner Rectangle 3">
            <a:extLst>
              <a:ext uri="{FF2B5EF4-FFF2-40B4-BE49-F238E27FC236}">
                <a16:creationId xmlns:a16="http://schemas.microsoft.com/office/drawing/2014/main" id="{76EAEC94-6E94-773C-6A28-ED73A9AF4534}"/>
              </a:ext>
            </a:extLst>
          </p:cNvPr>
          <p:cNvSpPr>
            <a:spLocks/>
          </p:cNvSpPr>
          <p:nvPr/>
        </p:nvSpPr>
        <p:spPr>
          <a:xfrm>
            <a:off x="573018" y="1098394"/>
            <a:ext cx="4137513" cy="526853"/>
          </a:xfrm>
          <a:prstGeom prst="snipRoundRect">
            <a:avLst/>
          </a:prstGeom>
          <a:solidFill>
            <a:srgbClr val="AE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5" name="TextBox 4">
            <a:extLst>
              <a:ext uri="{FF2B5EF4-FFF2-40B4-BE49-F238E27FC236}">
                <a16:creationId xmlns:a16="http://schemas.microsoft.com/office/drawing/2014/main" id="{B8D99FA1-EF89-FC04-482D-5DDF8966790A}"/>
              </a:ext>
            </a:extLst>
          </p:cNvPr>
          <p:cNvSpPr txBox="1"/>
          <p:nvPr/>
        </p:nvSpPr>
        <p:spPr>
          <a:xfrm>
            <a:off x="726586" y="1166630"/>
            <a:ext cx="4137514" cy="707886"/>
          </a:xfrm>
          <a:prstGeom prst="rect">
            <a:avLst/>
          </a:prstGeom>
          <a:noFill/>
          <a:effectLst/>
        </p:spPr>
        <p:txBody>
          <a:bodyPr wrap="square" rtlCol="0">
            <a:spAutoFit/>
          </a:bodyPr>
          <a:lstStyle/>
          <a:p>
            <a:r>
              <a:rPr lang="en-US" sz="2000" b="1" dirty="0">
                <a:solidFill>
                  <a:schemeClr val="tx1">
                    <a:lumMod val="85000"/>
                    <a:lumOff val="15000"/>
                  </a:schemeClr>
                </a:solidFill>
                <a:latin typeface="Quattrocento Sans" panose="020B0502050000020003" pitchFamily="34" charset="0"/>
              </a:rPr>
              <a:t>Security Policies (</a:t>
            </a:r>
            <a:r>
              <a:rPr lang="en-US" sz="2000" b="1" dirty="0" err="1">
                <a:solidFill>
                  <a:schemeClr val="tx1">
                    <a:lumMod val="85000"/>
                    <a:lumOff val="15000"/>
                  </a:schemeClr>
                </a:solidFill>
                <a:latin typeface="Quattrocento Sans" panose="020B0502050000020003" pitchFamily="34" charset="0"/>
              </a:rPr>
              <a:t>SECURITY.md</a:t>
            </a:r>
            <a:r>
              <a:rPr lang="en-US" sz="2000" b="1" dirty="0">
                <a:solidFill>
                  <a:schemeClr val="tx1">
                    <a:lumMod val="85000"/>
                    <a:lumOff val="15000"/>
                  </a:schemeClr>
                </a:solidFill>
                <a:latin typeface="Quattrocento Sans" panose="020B0502050000020003" pitchFamily="34" charset="0"/>
              </a:rPr>
              <a:t>)</a:t>
            </a:r>
          </a:p>
          <a:p>
            <a:endParaRPr lang="en-US" sz="2000" b="1" dirty="0">
              <a:solidFill>
                <a:schemeClr val="tx1">
                  <a:lumMod val="85000"/>
                  <a:lumOff val="15000"/>
                </a:schemeClr>
              </a:solidFill>
              <a:latin typeface="Quattrocento Sans" panose="020B0502050000020003" pitchFamily="34" charset="0"/>
            </a:endParaRPr>
          </a:p>
        </p:txBody>
      </p:sp>
      <p:sp>
        <p:nvSpPr>
          <p:cNvPr id="10" name="TextBox 9">
            <a:extLst>
              <a:ext uri="{FF2B5EF4-FFF2-40B4-BE49-F238E27FC236}">
                <a16:creationId xmlns:a16="http://schemas.microsoft.com/office/drawing/2014/main" id="{D0FE458A-5C72-1862-7442-FEBD65892687}"/>
              </a:ext>
            </a:extLst>
          </p:cNvPr>
          <p:cNvSpPr txBox="1"/>
          <p:nvPr/>
        </p:nvSpPr>
        <p:spPr>
          <a:xfrm>
            <a:off x="685633" y="1710228"/>
            <a:ext cx="5410367" cy="1384995"/>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A </a:t>
            </a:r>
            <a:r>
              <a:rPr lang="en-US" sz="1200" i="0" dirty="0" err="1">
                <a:effectLst/>
                <a:highlight>
                  <a:srgbClr val="C0C0C0"/>
                </a:highlight>
                <a:latin typeface="Roboto Mono" pitchFamily="49" charset="0"/>
                <a:ea typeface="Roboto Mono" pitchFamily="49" charset="0"/>
              </a:rPr>
              <a:t>SECURITY.md</a:t>
            </a:r>
            <a:r>
              <a:rPr lang="en-US" sz="1200" i="0" dirty="0">
                <a:effectLst/>
                <a:latin typeface="Roboto Mono" pitchFamily="49" charset="0"/>
                <a:ea typeface="Roboto Mono" pitchFamily="49" charset="0"/>
              </a:rPr>
              <a:t> </a:t>
            </a:r>
            <a:r>
              <a:rPr lang="en-US" sz="1400" i="0" dirty="0">
                <a:effectLst/>
                <a:latin typeface="Quattrocento Sans" panose="020B0502050000020003" pitchFamily="34" charset="0"/>
              </a:rPr>
              <a:t>file provides a standardized way to inform contributors about the security policies of a repository. It includes guidelines on how to report security vulnerabilities responsibly. This ensures that security issues are addressed in a structured manner, facilitates responsible disclosure, and enhances transparency among contributors and users.</a:t>
            </a:r>
          </a:p>
        </p:txBody>
      </p:sp>
      <p:sp>
        <p:nvSpPr>
          <p:cNvPr id="16" name="Rectangle 15">
            <a:extLst>
              <a:ext uri="{FF2B5EF4-FFF2-40B4-BE49-F238E27FC236}">
                <a16:creationId xmlns:a16="http://schemas.microsoft.com/office/drawing/2014/main" id="{7268EEC6-66F7-A72A-7E91-159A156B9AD5}"/>
              </a:ext>
            </a:extLst>
          </p:cNvPr>
          <p:cNvSpPr>
            <a:spLocks/>
          </p:cNvSpPr>
          <p:nvPr/>
        </p:nvSpPr>
        <p:spPr>
          <a:xfrm>
            <a:off x="6488826" y="3763064"/>
            <a:ext cx="4593756" cy="1760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7" name="Snip and Round Single Corner Rectangle 16">
            <a:extLst>
              <a:ext uri="{FF2B5EF4-FFF2-40B4-BE49-F238E27FC236}">
                <a16:creationId xmlns:a16="http://schemas.microsoft.com/office/drawing/2014/main" id="{705B2E2B-CF2B-7125-234B-5AE1AB47B734}"/>
              </a:ext>
            </a:extLst>
          </p:cNvPr>
          <p:cNvSpPr>
            <a:spLocks/>
          </p:cNvSpPr>
          <p:nvPr/>
        </p:nvSpPr>
        <p:spPr>
          <a:xfrm>
            <a:off x="6478464" y="3392008"/>
            <a:ext cx="2097318" cy="526853"/>
          </a:xfrm>
          <a:prstGeom prst="snipRoundRect">
            <a:avLst/>
          </a:prstGeom>
          <a:solidFill>
            <a:srgbClr val="AE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8" name="TextBox 17">
            <a:extLst>
              <a:ext uri="{FF2B5EF4-FFF2-40B4-BE49-F238E27FC236}">
                <a16:creationId xmlns:a16="http://schemas.microsoft.com/office/drawing/2014/main" id="{7CFB3ED8-2C68-7571-D9A2-023BB5C53794}"/>
              </a:ext>
            </a:extLst>
          </p:cNvPr>
          <p:cNvSpPr txBox="1"/>
          <p:nvPr/>
        </p:nvSpPr>
        <p:spPr>
          <a:xfrm>
            <a:off x="6555314" y="3455379"/>
            <a:ext cx="2371181" cy="400110"/>
          </a:xfrm>
          <a:prstGeom prst="rect">
            <a:avLst/>
          </a:prstGeom>
          <a:noFill/>
          <a:effectLst/>
        </p:spPr>
        <p:txBody>
          <a:bodyPr wrap="square" rtlCol="0">
            <a:spAutoFit/>
          </a:bodyPr>
          <a:lstStyle/>
          <a:p>
            <a:r>
              <a:rPr lang="en-US" sz="2000" b="1" dirty="0">
                <a:latin typeface="Quattrocento Sans" panose="020B0502050000020003" pitchFamily="34" charset="0"/>
                <a:cs typeface="Segoe UI"/>
              </a:rPr>
              <a:t>Code Scanning</a:t>
            </a:r>
            <a:endParaRPr lang="en-US" sz="1800" dirty="0">
              <a:latin typeface="Quattrocento Sans" panose="020B0502050000020003" pitchFamily="34" charset="0"/>
              <a:cs typeface="Segoe UI"/>
            </a:endParaRPr>
          </a:p>
        </p:txBody>
      </p:sp>
      <p:sp>
        <p:nvSpPr>
          <p:cNvPr id="20" name="TextBox 19">
            <a:extLst>
              <a:ext uri="{FF2B5EF4-FFF2-40B4-BE49-F238E27FC236}">
                <a16:creationId xmlns:a16="http://schemas.microsoft.com/office/drawing/2014/main" id="{A0A735B3-3B19-5A9F-6D77-1B630A17EE48}"/>
              </a:ext>
            </a:extLst>
          </p:cNvPr>
          <p:cNvSpPr txBox="1"/>
          <p:nvPr/>
        </p:nvSpPr>
        <p:spPr>
          <a:xfrm>
            <a:off x="6582406" y="4023835"/>
            <a:ext cx="4176002" cy="1384995"/>
          </a:xfrm>
          <a:prstGeom prst="rect">
            <a:avLst/>
          </a:prstGeom>
          <a:noFill/>
        </p:spPr>
        <p:txBody>
          <a:bodyPr wrap="square" rtlCol="0">
            <a:spAutoFit/>
          </a:bodyPr>
          <a:lstStyle/>
          <a:p>
            <a:pPr algn="l">
              <a:spcAft>
                <a:spcPts val="600"/>
              </a:spcAft>
            </a:pPr>
            <a:r>
              <a:rPr lang="en-US" sz="1400" i="0" dirty="0">
                <a:effectLst/>
                <a:latin typeface="Quattrocento Sans" panose="020B0502050000020003" pitchFamily="34" charset="0"/>
              </a:rPr>
              <a:t>GitHub provides built-in code scanning using static analysis tools like </a:t>
            </a:r>
            <a:r>
              <a:rPr lang="en-US" sz="1400" i="0" dirty="0" err="1">
                <a:effectLst/>
                <a:latin typeface="Quattrocento Sans" panose="020B0502050000020003" pitchFamily="34" charset="0"/>
              </a:rPr>
              <a:t>CodeQL</a:t>
            </a:r>
            <a:r>
              <a:rPr lang="en-US" sz="1400" i="0" dirty="0">
                <a:effectLst/>
                <a:latin typeface="Quattrocento Sans" panose="020B0502050000020003" pitchFamily="34" charset="0"/>
              </a:rPr>
              <a:t> to identify potential security vulnerabilities before deployment. This enhances code quality by detecting security flaws early in the development cycle and ensuring adherence to secure coding practices.</a:t>
            </a:r>
          </a:p>
        </p:txBody>
      </p:sp>
      <p:sp>
        <p:nvSpPr>
          <p:cNvPr id="31" name="Rectangle 30">
            <a:extLst>
              <a:ext uri="{FF2B5EF4-FFF2-40B4-BE49-F238E27FC236}">
                <a16:creationId xmlns:a16="http://schemas.microsoft.com/office/drawing/2014/main" id="{68E5BBDB-9671-55FE-35CA-83E02B380E4B}"/>
              </a:ext>
            </a:extLst>
          </p:cNvPr>
          <p:cNvSpPr>
            <a:spLocks/>
          </p:cNvSpPr>
          <p:nvPr/>
        </p:nvSpPr>
        <p:spPr>
          <a:xfrm>
            <a:off x="579438" y="3750822"/>
            <a:ext cx="5641958" cy="1772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2" name="Snip and Round Single Corner Rectangle 31">
            <a:extLst>
              <a:ext uri="{FF2B5EF4-FFF2-40B4-BE49-F238E27FC236}">
                <a16:creationId xmlns:a16="http://schemas.microsoft.com/office/drawing/2014/main" id="{49B0FA3C-92D0-9F1E-509A-E50EB4D9B739}"/>
              </a:ext>
            </a:extLst>
          </p:cNvPr>
          <p:cNvSpPr>
            <a:spLocks/>
          </p:cNvSpPr>
          <p:nvPr/>
        </p:nvSpPr>
        <p:spPr>
          <a:xfrm>
            <a:off x="569076" y="3410338"/>
            <a:ext cx="3631852" cy="526853"/>
          </a:xfrm>
          <a:prstGeom prst="snipRoundRect">
            <a:avLst/>
          </a:prstGeom>
          <a:solidFill>
            <a:srgbClr val="AE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33" name="TextBox 32">
            <a:extLst>
              <a:ext uri="{FF2B5EF4-FFF2-40B4-BE49-F238E27FC236}">
                <a16:creationId xmlns:a16="http://schemas.microsoft.com/office/drawing/2014/main" id="{C1D0C19A-EEB2-856D-F478-CB6CCD56428D}"/>
              </a:ext>
            </a:extLst>
          </p:cNvPr>
          <p:cNvSpPr txBox="1"/>
          <p:nvPr/>
        </p:nvSpPr>
        <p:spPr>
          <a:xfrm>
            <a:off x="722643" y="3478574"/>
            <a:ext cx="3631852" cy="400110"/>
          </a:xfrm>
          <a:prstGeom prst="rect">
            <a:avLst/>
          </a:prstGeom>
          <a:noFill/>
          <a:effectLst/>
        </p:spPr>
        <p:txBody>
          <a:bodyPr wrap="square" rtlCol="0">
            <a:spAutoFit/>
          </a:bodyPr>
          <a:lstStyle/>
          <a:p>
            <a:r>
              <a:rPr lang="en-US" sz="2000" b="1" dirty="0" err="1">
                <a:latin typeface="Quattrocento Sans" panose="020B0502050000020003" pitchFamily="34" charset="0"/>
                <a:cs typeface="Segoe UI"/>
              </a:rPr>
              <a:t>Dependabot</a:t>
            </a:r>
            <a:r>
              <a:rPr lang="en-US" sz="2000" b="1" dirty="0">
                <a:latin typeface="Quattrocento Sans" panose="020B0502050000020003" pitchFamily="34" charset="0"/>
                <a:cs typeface="Segoe UI"/>
              </a:rPr>
              <a:t> Security Alerts</a:t>
            </a:r>
          </a:p>
        </p:txBody>
      </p:sp>
      <p:sp>
        <p:nvSpPr>
          <p:cNvPr id="35" name="TextBox 34">
            <a:extLst>
              <a:ext uri="{FF2B5EF4-FFF2-40B4-BE49-F238E27FC236}">
                <a16:creationId xmlns:a16="http://schemas.microsoft.com/office/drawing/2014/main" id="{DE99A6E2-84C6-B9D2-C42D-1DFDDC78691E}"/>
              </a:ext>
            </a:extLst>
          </p:cNvPr>
          <p:cNvSpPr txBox="1"/>
          <p:nvPr/>
        </p:nvSpPr>
        <p:spPr>
          <a:xfrm>
            <a:off x="671328" y="4022542"/>
            <a:ext cx="5410367" cy="1169551"/>
          </a:xfrm>
          <a:prstGeom prst="rect">
            <a:avLst/>
          </a:prstGeom>
          <a:noFill/>
        </p:spPr>
        <p:txBody>
          <a:bodyPr wrap="square" rtlCol="0">
            <a:spAutoFit/>
          </a:bodyPr>
          <a:lstStyle/>
          <a:p>
            <a:pPr algn="just">
              <a:spcAft>
                <a:spcPts val="600"/>
              </a:spcAft>
            </a:pPr>
            <a:r>
              <a:rPr lang="en-US" sz="1400" i="0" dirty="0" err="1">
                <a:effectLst/>
                <a:latin typeface="Quattrocento Sans" panose="020B0502050000020003" pitchFamily="34" charset="0"/>
              </a:rPr>
              <a:t>Dependabot</a:t>
            </a:r>
            <a:r>
              <a:rPr lang="en-US" sz="1400" i="0" dirty="0">
                <a:effectLst/>
                <a:latin typeface="Quattrocento Sans" panose="020B0502050000020003" pitchFamily="34" charset="0"/>
              </a:rPr>
              <a:t> continuously monitors dependencies and alerts repository owners when vulnerabilities are found in third-party libraries. Automated updates ensure that dependencies remain secure and up-to-date, reducing the likelihood of security breaches due to outdated packages.</a:t>
            </a:r>
          </a:p>
        </p:txBody>
      </p:sp>
      <p:sp>
        <p:nvSpPr>
          <p:cNvPr id="36" name="Rectangle 35">
            <a:extLst>
              <a:ext uri="{FF2B5EF4-FFF2-40B4-BE49-F238E27FC236}">
                <a16:creationId xmlns:a16="http://schemas.microsoft.com/office/drawing/2014/main" id="{91822CD7-85BD-80A8-809D-FC5A8FF15A6F}"/>
              </a:ext>
            </a:extLst>
          </p:cNvPr>
          <p:cNvSpPr>
            <a:spLocks/>
          </p:cNvSpPr>
          <p:nvPr/>
        </p:nvSpPr>
        <p:spPr>
          <a:xfrm>
            <a:off x="6492769" y="1438878"/>
            <a:ext cx="4593756" cy="1772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7" name="Snip and Round Single Corner Rectangle 36">
            <a:extLst>
              <a:ext uri="{FF2B5EF4-FFF2-40B4-BE49-F238E27FC236}">
                <a16:creationId xmlns:a16="http://schemas.microsoft.com/office/drawing/2014/main" id="{6E3A558A-AD56-F77B-8C14-91E52EF0E3FB}"/>
              </a:ext>
            </a:extLst>
          </p:cNvPr>
          <p:cNvSpPr>
            <a:spLocks/>
          </p:cNvSpPr>
          <p:nvPr/>
        </p:nvSpPr>
        <p:spPr>
          <a:xfrm>
            <a:off x="6492769" y="1098394"/>
            <a:ext cx="2782749" cy="526853"/>
          </a:xfrm>
          <a:prstGeom prst="snipRoundRect">
            <a:avLst/>
          </a:prstGeom>
          <a:solidFill>
            <a:srgbClr val="AE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38" name="TextBox 37">
            <a:extLst>
              <a:ext uri="{FF2B5EF4-FFF2-40B4-BE49-F238E27FC236}">
                <a16:creationId xmlns:a16="http://schemas.microsoft.com/office/drawing/2014/main" id="{D00AF7D4-F9A2-01AC-9379-7BEF28EBC764}"/>
              </a:ext>
            </a:extLst>
          </p:cNvPr>
          <p:cNvSpPr txBox="1"/>
          <p:nvPr/>
        </p:nvSpPr>
        <p:spPr>
          <a:xfrm>
            <a:off x="6646336" y="1166630"/>
            <a:ext cx="2782749" cy="400110"/>
          </a:xfrm>
          <a:prstGeom prst="rect">
            <a:avLst/>
          </a:prstGeom>
          <a:noFill/>
          <a:effectLst/>
        </p:spPr>
        <p:txBody>
          <a:bodyPr wrap="square" rtlCol="0">
            <a:spAutoFit/>
          </a:bodyPr>
          <a:lstStyle/>
          <a:p>
            <a:r>
              <a:rPr lang="en-US" sz="2000" b="1" dirty="0">
                <a:latin typeface="Quattrocento Sans" panose="020B0502050000020003" pitchFamily="34" charset="0"/>
                <a:cs typeface="Segoe UI"/>
              </a:rPr>
              <a:t>Security Advisories</a:t>
            </a:r>
            <a:endParaRPr lang="en-US" sz="1800" dirty="0">
              <a:latin typeface="Quattrocento Sans" panose="020B0502050000020003" pitchFamily="34" charset="0"/>
              <a:cs typeface="Segoe UI"/>
            </a:endParaRPr>
          </a:p>
        </p:txBody>
      </p:sp>
      <p:sp>
        <p:nvSpPr>
          <p:cNvPr id="40" name="TextBox 39">
            <a:extLst>
              <a:ext uri="{FF2B5EF4-FFF2-40B4-BE49-F238E27FC236}">
                <a16:creationId xmlns:a16="http://schemas.microsoft.com/office/drawing/2014/main" id="{F741F20C-1C7D-0E0A-96A8-1699A5EBDAC7}"/>
              </a:ext>
            </a:extLst>
          </p:cNvPr>
          <p:cNvSpPr txBox="1"/>
          <p:nvPr/>
        </p:nvSpPr>
        <p:spPr>
          <a:xfrm>
            <a:off x="6596711" y="1716654"/>
            <a:ext cx="4176002" cy="1384995"/>
          </a:xfrm>
          <a:prstGeom prst="rect">
            <a:avLst/>
          </a:prstGeom>
          <a:noFill/>
        </p:spPr>
        <p:txBody>
          <a:bodyPr wrap="square" rtlCol="0">
            <a:spAutoFit/>
          </a:bodyPr>
          <a:lstStyle/>
          <a:p>
            <a:pPr algn="just">
              <a:spcAft>
                <a:spcPts val="600"/>
              </a:spcAft>
            </a:pPr>
            <a:r>
              <a:rPr lang="en-US" sz="1400" i="0" dirty="0">
                <a:effectLst/>
                <a:latin typeface="Quattrocento Sans" panose="020B0502050000020003" pitchFamily="34" charset="0"/>
              </a:rPr>
              <a:t>Security advisories provide a private space for maintainers to discuss, resolve, and document security vulnerabilities before public disclosure. This protects users from security risks by handling vulnerabilities discreetly and ensures responsible coordination of security patches.</a:t>
            </a:r>
          </a:p>
        </p:txBody>
      </p:sp>
      <p:sp>
        <p:nvSpPr>
          <p:cNvPr id="41" name="TextBox 40">
            <a:extLst>
              <a:ext uri="{FF2B5EF4-FFF2-40B4-BE49-F238E27FC236}">
                <a16:creationId xmlns:a16="http://schemas.microsoft.com/office/drawing/2014/main" id="{CCB84329-7B08-09E0-1159-DC019BC78111}"/>
              </a:ext>
            </a:extLst>
          </p:cNvPr>
          <p:cNvSpPr txBox="1"/>
          <p:nvPr/>
        </p:nvSpPr>
        <p:spPr>
          <a:xfrm>
            <a:off x="569076" y="5722282"/>
            <a:ext cx="5410367" cy="307777"/>
          </a:xfrm>
          <a:prstGeom prst="rect">
            <a:avLst/>
          </a:prstGeom>
          <a:noFill/>
        </p:spPr>
        <p:txBody>
          <a:bodyPr wrap="square" rtlCol="0">
            <a:spAutoFit/>
          </a:bodyPr>
          <a:lstStyle/>
          <a:p>
            <a:pPr algn="just">
              <a:spcAft>
                <a:spcPts val="600"/>
              </a:spcAft>
            </a:pPr>
            <a:r>
              <a:rPr lang="en-US" sz="1400" b="0" i="0" dirty="0">
                <a:effectLst/>
                <a:latin typeface="Quattrocento Sans" panose="020B0502050000020003" pitchFamily="34" charset="0"/>
              </a:rPr>
              <a:t>For more information, see </a:t>
            </a:r>
            <a:r>
              <a:rPr lang="en-US" sz="1400" b="0"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GitHub security features</a:t>
            </a:r>
            <a:r>
              <a:rPr lang="en-US" sz="1400" b="0" i="0" dirty="0">
                <a:solidFill>
                  <a:srgbClr val="00B0F0"/>
                </a:solidFill>
                <a:effectLst/>
                <a:latin typeface="Quattrocento Sans" panose="020B0502050000020003" pitchFamily="34" charset="0"/>
              </a:rPr>
              <a:t>.</a:t>
            </a:r>
            <a:endParaRPr lang="en-US" sz="140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286149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8099</Words>
  <Application>Microsoft Office PowerPoint</Application>
  <PresentationFormat>Widescreen</PresentationFormat>
  <Paragraphs>522</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Quattrocento Sans</vt:lpstr>
      <vt:lpstr>Roboto Mono</vt:lpstr>
      <vt:lpstr>Segoe UI</vt:lpstr>
      <vt:lpstr>Office Theme</vt:lpstr>
      <vt:lpstr>GH-100: GitHub Fundamentals - Administration basics and product features Part 1</vt:lpstr>
      <vt:lpstr>Module 4: Maintain a secure repository by using GitHub best practices</vt:lpstr>
      <vt:lpstr>Introduction</vt:lpstr>
      <vt:lpstr>How to maintain a secure GitHub repository</vt:lpstr>
      <vt:lpstr>The importance of a secure development strategy</vt:lpstr>
      <vt:lpstr>The importance of a secure development strategy</vt:lpstr>
      <vt:lpstr>Security at every step</vt:lpstr>
      <vt:lpstr>PowerPoint Presentation</vt:lpstr>
      <vt:lpstr>PowerPoint Presentation</vt:lpstr>
      <vt:lpstr>Communicate a security policy with SECURITY.md</vt:lpstr>
      <vt:lpstr>GitHub Security Advisories</vt:lpstr>
      <vt:lpstr>Keep sensitive files out of your repository with .gitignore</vt:lpstr>
      <vt:lpstr>Keep sensitive files out of your repository with .gitignore (continued)</vt:lpstr>
      <vt:lpstr>Remove sensitive data from a repository</vt:lpstr>
      <vt:lpstr>Branch protection rules</vt:lpstr>
      <vt:lpstr>Add a CODEOWNERS file</vt:lpstr>
      <vt:lpstr>Automated security</vt:lpstr>
      <vt:lpstr>Detect and fix outdated dependencies with security vulnerabilities</vt:lpstr>
      <vt:lpstr>Detect and fix outdated dependencies with security vulnerabilities (continued)</vt:lpstr>
      <vt:lpstr>PowerPoint Presentation</vt:lpstr>
      <vt:lpstr>Secret scanning</vt:lpstr>
      <vt:lpstr>Exercise - Secure your repository's supply chain</vt:lpstr>
      <vt:lpstr>Exercise - Secure your repository's supply chain (continued)</vt:lpstr>
      <vt:lpstr>Knowledge Checks</vt:lpstr>
      <vt:lpstr>Knowledge Check:Maintain a secure repository by using GitHub best practices </vt:lpstr>
      <vt:lpstr>Knowledge Check:Maintain a secure repository by using GitHub best practices </vt:lpstr>
      <vt:lpstr>Knowledge Check:Maintain a secure repository by using GitHub best practices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Brad Joseph</cp:lastModifiedBy>
  <cp:revision>2</cp:revision>
  <dcterms:created xsi:type="dcterms:W3CDTF">2025-05-13T15:06:57Z</dcterms:created>
  <dcterms:modified xsi:type="dcterms:W3CDTF">2025-05-13T18:27:51Z</dcterms:modified>
</cp:coreProperties>
</file>